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4.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9" r:id="rId2"/>
    <p:sldId id="260" r:id="rId3"/>
    <p:sldId id="261" r:id="rId4"/>
    <p:sldId id="262" r:id="rId5"/>
    <p:sldId id="263" r:id="rId6"/>
    <p:sldId id="264" r:id="rId7"/>
    <p:sldId id="265" r:id="rId8"/>
    <p:sldId id="267" r:id="rId9"/>
    <p:sldId id="257" r:id="rId10"/>
    <p:sldId id="270" r:id="rId11"/>
    <p:sldId id="268" r:id="rId12"/>
    <p:sldId id="258" r:id="rId13"/>
    <p:sldId id="272" r:id="rId14"/>
    <p:sldId id="271" r:id="rId15"/>
    <p:sldId id="269"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569" autoAdjust="0"/>
    <p:restoredTop sz="80000" autoAdjust="0"/>
  </p:normalViewPr>
  <p:slideViewPr>
    <p:cSldViewPr snapToGrid="0">
      <p:cViewPr varScale="1">
        <p:scale>
          <a:sx n="44" d="100"/>
          <a:sy n="44" d="100"/>
        </p:scale>
        <p:origin x="91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Nipun\Desktop\reply\Book1.xlsx"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200" b="0" i="0" u="none" strike="noStrike" kern="1200" spc="0" baseline="0">
                <a:solidFill>
                  <a:schemeClr val="tx1">
                    <a:lumMod val="65000"/>
                    <a:lumOff val="35000"/>
                  </a:schemeClr>
                </a:solidFill>
                <a:latin typeface="+mn-lt"/>
                <a:ea typeface="+mn-ea"/>
                <a:cs typeface="+mn-cs"/>
              </a:defRPr>
            </a:pPr>
            <a:r>
              <a:rPr lang="en-US" sz="3200" dirty="0"/>
              <a:t>Performance (with and without </a:t>
            </a:r>
            <a:r>
              <a:rPr lang="en-US" sz="3200" dirty="0" smtClean="0"/>
              <a:t>MCSE)</a:t>
            </a:r>
            <a:endParaRPr lang="en-US" sz="3200" dirty="0"/>
          </a:p>
        </c:rich>
      </c:tx>
      <c:layout/>
      <c:overlay val="0"/>
      <c:spPr>
        <a:noFill/>
        <a:ln>
          <a:noFill/>
        </a:ln>
        <a:effectLst/>
      </c:spPr>
      <c:txPr>
        <a:bodyPr rot="0" spcFirstLastPara="1" vertOverflow="ellipsis" vert="horz" wrap="square" anchor="ctr" anchorCtr="1"/>
        <a:lstStyle/>
        <a:p>
          <a:pPr>
            <a:defRPr sz="32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Sheet1!$H$1</c:f>
              <c:strCache>
                <c:ptCount val="1"/>
                <c:pt idx="0">
                  <c:v>Valence (Mean Accuracy)</c:v>
                </c:pt>
              </c:strCache>
            </c:strRef>
          </c:tx>
          <c:spPr>
            <a:solidFill>
              <a:schemeClr val="accent1"/>
            </a:solidFill>
            <a:ln>
              <a:noFill/>
            </a:ln>
            <a:effectLst/>
          </c:spPr>
          <c:invertIfNegative val="0"/>
          <c:cat>
            <c:strRef>
              <c:f>Sheet1!$G$2:$G$10</c:f>
              <c:strCache>
                <c:ptCount val="6"/>
                <c:pt idx="0">
                  <c:v>C-SVM</c:v>
                </c:pt>
                <c:pt idx="1">
                  <c:v>C-SVM with MSCE</c:v>
                </c:pt>
                <c:pt idx="2">
                  <c:v>Error Back propagation</c:v>
                </c:pt>
                <c:pt idx="3">
                  <c:v>Error Back propagation with MCSE</c:v>
                </c:pt>
                <c:pt idx="4">
                  <c:v>Logistic regression</c:v>
                </c:pt>
                <c:pt idx="5">
                  <c:v>Logistic regression with  MSCE</c:v>
                </c:pt>
              </c:strCache>
              <c:extLst/>
            </c:strRef>
          </c:cat>
          <c:val>
            <c:numRef>
              <c:f>Sheet1!$H$2:$H$10</c:f>
              <c:numCache>
                <c:formatCode>General</c:formatCode>
                <c:ptCount val="6"/>
                <c:pt idx="0">
                  <c:v>56</c:v>
                </c:pt>
                <c:pt idx="1">
                  <c:v>63</c:v>
                </c:pt>
                <c:pt idx="2">
                  <c:v>56</c:v>
                </c:pt>
                <c:pt idx="3">
                  <c:v>57</c:v>
                </c:pt>
                <c:pt idx="4">
                  <c:v>50</c:v>
                </c:pt>
                <c:pt idx="5">
                  <c:v>58</c:v>
                </c:pt>
              </c:numCache>
              <c:extLst/>
            </c:numRef>
          </c:val>
        </c:ser>
        <c:ser>
          <c:idx val="1"/>
          <c:order val="1"/>
          <c:tx>
            <c:strRef>
              <c:f>Sheet1!$I$1</c:f>
              <c:strCache>
                <c:ptCount val="1"/>
                <c:pt idx="0">
                  <c:v>Arousal</c:v>
                </c:pt>
              </c:strCache>
            </c:strRef>
          </c:tx>
          <c:spPr>
            <a:solidFill>
              <a:schemeClr val="accent2"/>
            </a:solidFill>
            <a:ln>
              <a:noFill/>
            </a:ln>
            <a:effectLst/>
          </c:spPr>
          <c:invertIfNegative val="0"/>
          <c:cat>
            <c:strRef>
              <c:f>Sheet1!$G$2:$G$10</c:f>
              <c:strCache>
                <c:ptCount val="6"/>
                <c:pt idx="0">
                  <c:v>C-SVM</c:v>
                </c:pt>
                <c:pt idx="1">
                  <c:v>C-SVM with MSCE</c:v>
                </c:pt>
                <c:pt idx="2">
                  <c:v>Error Back propagation</c:v>
                </c:pt>
                <c:pt idx="3">
                  <c:v>Error Back propagation with MCSE</c:v>
                </c:pt>
                <c:pt idx="4">
                  <c:v>Logistic regression</c:v>
                </c:pt>
                <c:pt idx="5">
                  <c:v>Logistic regression with  MSCE</c:v>
                </c:pt>
              </c:strCache>
              <c:extLst/>
            </c:strRef>
          </c:cat>
          <c:val>
            <c:numRef>
              <c:f>Sheet1!$I$2:$I$10</c:f>
              <c:numCache>
                <c:formatCode>General</c:formatCode>
                <c:ptCount val="6"/>
                <c:pt idx="0">
                  <c:v>59</c:v>
                </c:pt>
                <c:pt idx="1">
                  <c:v>62</c:v>
                </c:pt>
                <c:pt idx="2">
                  <c:v>54.3</c:v>
                </c:pt>
                <c:pt idx="3">
                  <c:v>58</c:v>
                </c:pt>
                <c:pt idx="4">
                  <c:v>48</c:v>
                </c:pt>
                <c:pt idx="5">
                  <c:v>59</c:v>
                </c:pt>
              </c:numCache>
              <c:extLst/>
            </c:numRef>
          </c:val>
        </c:ser>
        <c:ser>
          <c:idx val="2"/>
          <c:order val="2"/>
          <c:tx>
            <c:strRef>
              <c:f>Sheet1!$J$1</c:f>
              <c:strCache>
                <c:ptCount val="1"/>
                <c:pt idx="0">
                  <c:v>Dominance (Mean Accuracy)</c:v>
                </c:pt>
              </c:strCache>
            </c:strRef>
          </c:tx>
          <c:spPr>
            <a:solidFill>
              <a:schemeClr val="accent3"/>
            </a:solidFill>
            <a:ln>
              <a:noFill/>
            </a:ln>
            <a:effectLst/>
          </c:spPr>
          <c:invertIfNegative val="0"/>
          <c:cat>
            <c:strRef>
              <c:f>Sheet1!$G$2:$G$10</c:f>
              <c:strCache>
                <c:ptCount val="6"/>
                <c:pt idx="0">
                  <c:v>C-SVM</c:v>
                </c:pt>
                <c:pt idx="1">
                  <c:v>C-SVM with MSCE</c:v>
                </c:pt>
                <c:pt idx="2">
                  <c:v>Error Back propagation</c:v>
                </c:pt>
                <c:pt idx="3">
                  <c:v>Error Back propagation with MCSE</c:v>
                </c:pt>
                <c:pt idx="4">
                  <c:v>Logistic regression</c:v>
                </c:pt>
                <c:pt idx="5">
                  <c:v>Logistic regression with  MSCE</c:v>
                </c:pt>
              </c:strCache>
              <c:extLst/>
            </c:strRef>
          </c:cat>
          <c:val>
            <c:numRef>
              <c:f>Sheet1!$J$2:$J$10</c:f>
              <c:numCache>
                <c:formatCode>General</c:formatCode>
                <c:ptCount val="6"/>
                <c:pt idx="0">
                  <c:v>64</c:v>
                </c:pt>
                <c:pt idx="1">
                  <c:v>65</c:v>
                </c:pt>
                <c:pt idx="2">
                  <c:v>62</c:v>
                </c:pt>
                <c:pt idx="3">
                  <c:v>62</c:v>
                </c:pt>
                <c:pt idx="4">
                  <c:v>48</c:v>
                </c:pt>
                <c:pt idx="5">
                  <c:v>63</c:v>
                </c:pt>
              </c:numCache>
              <c:extLst/>
            </c:numRef>
          </c:val>
        </c:ser>
        <c:ser>
          <c:idx val="3"/>
          <c:order val="3"/>
          <c:tx>
            <c:strRef>
              <c:f>Sheet1!$K$1</c:f>
              <c:strCache>
                <c:ptCount val="1"/>
                <c:pt idx="0">
                  <c:v>Liking</c:v>
                </c:pt>
              </c:strCache>
            </c:strRef>
          </c:tx>
          <c:spPr>
            <a:solidFill>
              <a:schemeClr val="accent4"/>
            </a:solidFill>
            <a:ln>
              <a:noFill/>
            </a:ln>
            <a:effectLst/>
          </c:spPr>
          <c:invertIfNegative val="0"/>
          <c:cat>
            <c:strRef>
              <c:f>Sheet1!$G$2:$G$10</c:f>
              <c:strCache>
                <c:ptCount val="6"/>
                <c:pt idx="0">
                  <c:v>C-SVM</c:v>
                </c:pt>
                <c:pt idx="1">
                  <c:v>C-SVM with MSCE</c:v>
                </c:pt>
                <c:pt idx="2">
                  <c:v>Error Back propagation</c:v>
                </c:pt>
                <c:pt idx="3">
                  <c:v>Error Back propagation with MCSE</c:v>
                </c:pt>
                <c:pt idx="4">
                  <c:v>Logistic regression</c:v>
                </c:pt>
                <c:pt idx="5">
                  <c:v>Logistic regression with  MSCE</c:v>
                </c:pt>
              </c:strCache>
              <c:extLst/>
            </c:strRef>
          </c:cat>
          <c:val>
            <c:numRef>
              <c:f>Sheet1!$K$2:$K$10</c:f>
              <c:numCache>
                <c:formatCode>General</c:formatCode>
                <c:ptCount val="6"/>
                <c:pt idx="0">
                  <c:v>67</c:v>
                </c:pt>
                <c:pt idx="1">
                  <c:v>67</c:v>
                </c:pt>
                <c:pt idx="2">
                  <c:v>60</c:v>
                </c:pt>
                <c:pt idx="3">
                  <c:v>60</c:v>
                </c:pt>
                <c:pt idx="4">
                  <c:v>44</c:v>
                </c:pt>
                <c:pt idx="5">
                  <c:v>68</c:v>
                </c:pt>
              </c:numCache>
              <c:extLst/>
            </c:numRef>
          </c:val>
        </c:ser>
        <c:dLbls>
          <c:showLegendKey val="0"/>
          <c:showVal val="0"/>
          <c:showCatName val="0"/>
          <c:showSerName val="0"/>
          <c:showPercent val="0"/>
          <c:showBubbleSize val="0"/>
        </c:dLbls>
        <c:gapWidth val="182"/>
        <c:axId val="2054839504"/>
        <c:axId val="2054836784"/>
      </c:barChart>
      <c:catAx>
        <c:axId val="205483950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2054836784"/>
        <c:crosses val="autoZero"/>
        <c:auto val="1"/>
        <c:lblAlgn val="ctr"/>
        <c:lblOffset val="100"/>
        <c:noMultiLvlLbl val="0"/>
      </c:catAx>
      <c:valAx>
        <c:axId val="2054836784"/>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r>
                  <a:rPr lang="en-US" sz="2400"/>
                  <a:t>Accuracy</a:t>
                </a:r>
              </a:p>
            </c:rich>
          </c:tx>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54839504"/>
        <c:crosses val="autoZero"/>
        <c:crossBetween val="between"/>
      </c:valAx>
      <c:spPr>
        <a:noFill/>
        <a:ln>
          <a:noFill/>
        </a:ln>
        <a:effectLst/>
      </c:spPr>
    </c:plotArea>
    <c:legend>
      <c:legendPos val="b"/>
      <c:layout>
        <c:manualLayout>
          <c:xMode val="edge"/>
          <c:yMode val="edge"/>
          <c:x val="0.20686697957068736"/>
          <c:y val="0.91994919130273356"/>
          <c:w val="0.74681079025322039"/>
          <c:h val="6.6278673197526589E-2"/>
        </c:manualLayout>
      </c:layout>
      <c:overlay val="0"/>
      <c:spPr>
        <a:noFill/>
        <a:ln>
          <a:noFill/>
        </a:ln>
        <a:effectLst/>
      </c:spPr>
      <c:txPr>
        <a:bodyPr rot="0" spcFirstLastPara="1" vertOverflow="ellipsis" vert="horz" wrap="square" anchor="ctr" anchorCtr="1"/>
        <a:lstStyle/>
        <a:p>
          <a:pPr>
            <a:defRPr sz="2000" b="0" i="0" u="none" strike="noStrike" kern="1200" baseline="0">
              <a:ln>
                <a:solidFill>
                  <a:schemeClr val="accent1"/>
                </a:solidFill>
              </a:ln>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r>
              <a:rPr lang="en-US" sz="3600" dirty="0" smtClean="0"/>
              <a:t>Valence Mean Accuracy</a:t>
            </a:r>
            <a:r>
              <a:rPr lang="en-US" sz="3600" baseline="0" dirty="0" smtClean="0"/>
              <a:t> on Per Person Basis</a:t>
            </a:r>
            <a:endParaRPr lang="en-US" sz="3600" dirty="0"/>
          </a:p>
        </c:rich>
      </c:tx>
      <c:layout>
        <c:manualLayout>
          <c:xMode val="edge"/>
          <c:yMode val="edge"/>
          <c:x val="7.0609855833238228E-2"/>
          <c:y val="4.562303553765041E-3"/>
        </c:manualLayout>
      </c:layout>
      <c:overlay val="0"/>
      <c:spPr>
        <a:noFill/>
        <a:ln>
          <a:noFill/>
        </a:ln>
        <a:effectLst/>
      </c:spPr>
      <c:txPr>
        <a:bodyPr rot="0" spcFirstLastPara="1" vertOverflow="ellipsis" vert="horz" wrap="square" anchor="ctr" anchorCtr="1"/>
        <a:lstStyle/>
        <a:p>
          <a:pPr>
            <a:defRPr sz="36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Sheet1!$B$1</c:f>
              <c:strCache>
                <c:ptCount val="1"/>
                <c:pt idx="0">
                  <c:v>SVM</c:v>
                </c:pt>
              </c:strCache>
            </c:strRef>
          </c:tx>
          <c:spPr>
            <a:solidFill>
              <a:schemeClr val="accent1"/>
            </a:solidFill>
            <a:ln>
              <a:noFill/>
            </a:ln>
            <a:effectLst/>
          </c:spPr>
          <c:invertIfNegative val="0"/>
          <c:cat>
            <c:strRef>
              <c:f>Sheet1!$A$2:$A$5</c:f>
              <c:strCache>
                <c:ptCount val="4"/>
                <c:pt idx="0">
                  <c:v>Person 1</c:v>
                </c:pt>
                <c:pt idx="1">
                  <c:v>Person 2</c:v>
                </c:pt>
                <c:pt idx="2">
                  <c:v>Person 3</c:v>
                </c:pt>
                <c:pt idx="3">
                  <c:v>Person 4</c:v>
                </c:pt>
              </c:strCache>
            </c:strRef>
          </c:cat>
          <c:val>
            <c:numRef>
              <c:f>Sheet1!$B$2:$B$5</c:f>
              <c:numCache>
                <c:formatCode>General</c:formatCode>
                <c:ptCount val="4"/>
                <c:pt idx="0">
                  <c:v>52</c:v>
                </c:pt>
                <c:pt idx="1">
                  <c:v>55</c:v>
                </c:pt>
                <c:pt idx="2">
                  <c:v>64</c:v>
                </c:pt>
                <c:pt idx="3">
                  <c:v>48</c:v>
                </c:pt>
              </c:numCache>
            </c:numRef>
          </c:val>
        </c:ser>
        <c:ser>
          <c:idx val="1"/>
          <c:order val="1"/>
          <c:tx>
            <c:strRef>
              <c:f>Sheet1!$C$1</c:f>
              <c:strCache>
                <c:ptCount val="1"/>
                <c:pt idx="0">
                  <c:v>Neural Network</c:v>
                </c:pt>
              </c:strCache>
            </c:strRef>
          </c:tx>
          <c:spPr>
            <a:solidFill>
              <a:schemeClr val="accent2"/>
            </a:solidFill>
            <a:ln>
              <a:noFill/>
            </a:ln>
            <a:effectLst/>
          </c:spPr>
          <c:invertIfNegative val="0"/>
          <c:cat>
            <c:strRef>
              <c:f>Sheet1!$A$2:$A$5</c:f>
              <c:strCache>
                <c:ptCount val="4"/>
                <c:pt idx="0">
                  <c:v>Person 1</c:v>
                </c:pt>
                <c:pt idx="1">
                  <c:v>Person 2</c:v>
                </c:pt>
                <c:pt idx="2">
                  <c:v>Person 3</c:v>
                </c:pt>
                <c:pt idx="3">
                  <c:v>Person 4</c:v>
                </c:pt>
              </c:strCache>
            </c:strRef>
          </c:cat>
          <c:val>
            <c:numRef>
              <c:f>Sheet1!$C$2:$C$5</c:f>
              <c:numCache>
                <c:formatCode>General</c:formatCode>
                <c:ptCount val="4"/>
                <c:pt idx="0">
                  <c:v>47.5</c:v>
                </c:pt>
                <c:pt idx="1">
                  <c:v>48</c:v>
                </c:pt>
                <c:pt idx="2">
                  <c:v>63</c:v>
                </c:pt>
                <c:pt idx="3">
                  <c:v>63</c:v>
                </c:pt>
              </c:numCache>
            </c:numRef>
          </c:val>
        </c:ser>
        <c:ser>
          <c:idx val="2"/>
          <c:order val="2"/>
          <c:tx>
            <c:strRef>
              <c:f>Sheet1!$D$1</c:f>
              <c:strCache>
                <c:ptCount val="1"/>
                <c:pt idx="0">
                  <c:v>Logistic Regression</c:v>
                </c:pt>
              </c:strCache>
            </c:strRef>
          </c:tx>
          <c:spPr>
            <a:solidFill>
              <a:schemeClr val="accent3"/>
            </a:solidFill>
            <a:ln>
              <a:noFill/>
            </a:ln>
            <a:effectLst/>
          </c:spPr>
          <c:invertIfNegative val="0"/>
          <c:cat>
            <c:strRef>
              <c:f>Sheet1!$A$2:$A$5</c:f>
              <c:strCache>
                <c:ptCount val="4"/>
                <c:pt idx="0">
                  <c:v>Person 1</c:v>
                </c:pt>
                <c:pt idx="1">
                  <c:v>Person 2</c:v>
                </c:pt>
                <c:pt idx="2">
                  <c:v>Person 3</c:v>
                </c:pt>
                <c:pt idx="3">
                  <c:v>Person 4</c:v>
                </c:pt>
              </c:strCache>
            </c:strRef>
          </c:cat>
          <c:val>
            <c:numRef>
              <c:f>Sheet1!$D$2:$D$5</c:f>
              <c:numCache>
                <c:formatCode>General</c:formatCode>
                <c:ptCount val="4"/>
                <c:pt idx="0">
                  <c:v>46</c:v>
                </c:pt>
                <c:pt idx="1">
                  <c:v>44</c:v>
                </c:pt>
                <c:pt idx="2">
                  <c:v>43</c:v>
                </c:pt>
                <c:pt idx="3">
                  <c:v>50</c:v>
                </c:pt>
              </c:numCache>
            </c:numRef>
          </c:val>
        </c:ser>
        <c:dLbls>
          <c:showLegendKey val="0"/>
          <c:showVal val="0"/>
          <c:showCatName val="0"/>
          <c:showSerName val="0"/>
          <c:showPercent val="0"/>
          <c:showBubbleSize val="0"/>
        </c:dLbls>
        <c:gapWidth val="182"/>
        <c:axId val="1861410256"/>
        <c:axId val="1861403728"/>
      </c:barChart>
      <c:catAx>
        <c:axId val="18614102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861403728"/>
        <c:crosses val="autoZero"/>
        <c:auto val="1"/>
        <c:lblAlgn val="ctr"/>
        <c:lblOffset val="100"/>
        <c:noMultiLvlLbl val="0"/>
      </c:catAx>
      <c:valAx>
        <c:axId val="1861403728"/>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smtClean="0"/>
                  <a:t>Accuracy (%)</a:t>
                </a:r>
                <a:endParaRPr lang="en-US" sz="2000" dirty="0"/>
              </a:p>
            </c:rich>
          </c:tx>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861410256"/>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3200" b="0" i="0" u="none" strike="noStrike" kern="1200" spc="0" baseline="0">
                <a:solidFill>
                  <a:schemeClr val="tx1">
                    <a:lumMod val="65000"/>
                    <a:lumOff val="35000"/>
                  </a:schemeClr>
                </a:solidFill>
                <a:latin typeface="+mn-lt"/>
                <a:ea typeface="+mn-ea"/>
                <a:cs typeface="+mn-cs"/>
              </a:defRPr>
            </a:pPr>
            <a:r>
              <a:rPr lang="en-US" sz="3200" dirty="0" smtClean="0"/>
              <a:t>Liking Mean Accuracy</a:t>
            </a:r>
            <a:r>
              <a:rPr lang="en-US" sz="3200" baseline="0" dirty="0" smtClean="0"/>
              <a:t> on Per Person Basis</a:t>
            </a:r>
            <a:endParaRPr lang="en-US" sz="3200" dirty="0"/>
          </a:p>
        </c:rich>
      </c:tx>
      <c:layout/>
      <c:overlay val="0"/>
      <c:spPr>
        <a:noFill/>
        <a:ln>
          <a:noFill/>
        </a:ln>
        <a:effectLst/>
      </c:spPr>
      <c:txPr>
        <a:bodyPr rot="0" spcFirstLastPara="1" vertOverflow="ellipsis" vert="horz" wrap="square" anchor="ctr" anchorCtr="1"/>
        <a:lstStyle/>
        <a:p>
          <a:pPr>
            <a:defRPr sz="32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Sheet1!$B$1</c:f>
              <c:strCache>
                <c:ptCount val="1"/>
                <c:pt idx="0">
                  <c:v>SVM</c:v>
                </c:pt>
              </c:strCache>
            </c:strRef>
          </c:tx>
          <c:spPr>
            <a:solidFill>
              <a:schemeClr val="accent1"/>
            </a:solidFill>
            <a:ln>
              <a:noFill/>
            </a:ln>
            <a:effectLst/>
          </c:spPr>
          <c:invertIfNegative val="0"/>
          <c:cat>
            <c:strRef>
              <c:f>Sheet1!$A$2:$A$5</c:f>
              <c:strCache>
                <c:ptCount val="4"/>
                <c:pt idx="0">
                  <c:v>Person 1</c:v>
                </c:pt>
                <c:pt idx="1">
                  <c:v>Person 2</c:v>
                </c:pt>
                <c:pt idx="2">
                  <c:v>Person 3</c:v>
                </c:pt>
                <c:pt idx="3">
                  <c:v>Person 4</c:v>
                </c:pt>
              </c:strCache>
            </c:strRef>
          </c:cat>
          <c:val>
            <c:numRef>
              <c:f>Sheet1!$B$2:$B$5</c:f>
              <c:numCache>
                <c:formatCode>General</c:formatCode>
                <c:ptCount val="4"/>
                <c:pt idx="0">
                  <c:v>96</c:v>
                </c:pt>
                <c:pt idx="1">
                  <c:v>95</c:v>
                </c:pt>
                <c:pt idx="2">
                  <c:v>95</c:v>
                </c:pt>
                <c:pt idx="3">
                  <c:v>95</c:v>
                </c:pt>
              </c:numCache>
            </c:numRef>
          </c:val>
        </c:ser>
        <c:ser>
          <c:idx val="1"/>
          <c:order val="1"/>
          <c:tx>
            <c:strRef>
              <c:f>Sheet1!$C$1</c:f>
              <c:strCache>
                <c:ptCount val="1"/>
                <c:pt idx="0">
                  <c:v>Neural Network</c:v>
                </c:pt>
              </c:strCache>
            </c:strRef>
          </c:tx>
          <c:spPr>
            <a:solidFill>
              <a:schemeClr val="accent2"/>
            </a:solidFill>
            <a:ln>
              <a:noFill/>
            </a:ln>
            <a:effectLst/>
          </c:spPr>
          <c:invertIfNegative val="0"/>
          <c:cat>
            <c:strRef>
              <c:f>Sheet1!$A$2:$A$5</c:f>
              <c:strCache>
                <c:ptCount val="4"/>
                <c:pt idx="0">
                  <c:v>Person 1</c:v>
                </c:pt>
                <c:pt idx="1">
                  <c:v>Person 2</c:v>
                </c:pt>
                <c:pt idx="2">
                  <c:v>Person 3</c:v>
                </c:pt>
                <c:pt idx="3">
                  <c:v>Person 4</c:v>
                </c:pt>
              </c:strCache>
            </c:strRef>
          </c:cat>
          <c:val>
            <c:numRef>
              <c:f>Sheet1!$C$2:$C$5</c:f>
              <c:numCache>
                <c:formatCode>General</c:formatCode>
                <c:ptCount val="4"/>
                <c:pt idx="0">
                  <c:v>92.5</c:v>
                </c:pt>
                <c:pt idx="1">
                  <c:v>95</c:v>
                </c:pt>
                <c:pt idx="2">
                  <c:v>97.5</c:v>
                </c:pt>
                <c:pt idx="3">
                  <c:v>87.5</c:v>
                </c:pt>
              </c:numCache>
            </c:numRef>
          </c:val>
        </c:ser>
        <c:ser>
          <c:idx val="2"/>
          <c:order val="2"/>
          <c:tx>
            <c:strRef>
              <c:f>Sheet1!$D$1</c:f>
              <c:strCache>
                <c:ptCount val="1"/>
                <c:pt idx="0">
                  <c:v>Logistic Regression</c:v>
                </c:pt>
              </c:strCache>
            </c:strRef>
          </c:tx>
          <c:spPr>
            <a:solidFill>
              <a:schemeClr val="accent3"/>
            </a:solidFill>
            <a:ln>
              <a:noFill/>
            </a:ln>
            <a:effectLst/>
          </c:spPr>
          <c:invertIfNegative val="0"/>
          <c:cat>
            <c:strRef>
              <c:f>Sheet1!$A$2:$A$5</c:f>
              <c:strCache>
                <c:ptCount val="4"/>
                <c:pt idx="0">
                  <c:v>Person 1</c:v>
                </c:pt>
                <c:pt idx="1">
                  <c:v>Person 2</c:v>
                </c:pt>
                <c:pt idx="2">
                  <c:v>Person 3</c:v>
                </c:pt>
                <c:pt idx="3">
                  <c:v>Person 4</c:v>
                </c:pt>
              </c:strCache>
            </c:strRef>
          </c:cat>
          <c:val>
            <c:numRef>
              <c:f>Sheet1!$D$2:$D$5</c:f>
              <c:numCache>
                <c:formatCode>General</c:formatCode>
                <c:ptCount val="4"/>
                <c:pt idx="0">
                  <c:v>96</c:v>
                </c:pt>
                <c:pt idx="1">
                  <c:v>94</c:v>
                </c:pt>
                <c:pt idx="2">
                  <c:v>95</c:v>
                </c:pt>
                <c:pt idx="3">
                  <c:v>95</c:v>
                </c:pt>
              </c:numCache>
            </c:numRef>
          </c:val>
        </c:ser>
        <c:dLbls>
          <c:showLegendKey val="0"/>
          <c:showVal val="0"/>
          <c:showCatName val="0"/>
          <c:showSerName val="0"/>
          <c:showPercent val="0"/>
          <c:showBubbleSize val="0"/>
        </c:dLbls>
        <c:gapWidth val="182"/>
        <c:axId val="1861404272"/>
        <c:axId val="1861406992"/>
      </c:barChart>
      <c:catAx>
        <c:axId val="186140427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1861406992"/>
        <c:crosses val="autoZero"/>
        <c:auto val="1"/>
        <c:lblAlgn val="ctr"/>
        <c:lblOffset val="100"/>
        <c:noMultiLvlLbl val="0"/>
      </c:catAx>
      <c:valAx>
        <c:axId val="1861406992"/>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smtClean="0"/>
                  <a:t>Accuracy (%)</a:t>
                </a:r>
                <a:endParaRPr lang="en-US" sz="2000" dirty="0"/>
              </a:p>
            </c:rich>
          </c:tx>
          <c:layout/>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86140427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2800" dirty="0" smtClean="0"/>
              <a:t>Accuracy Comparison with other papers</a:t>
            </a:r>
            <a:endParaRPr lang="en-US" sz="2800" dirty="0"/>
          </a:p>
        </c:rich>
      </c:tx>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Sheet1!$R$29</c:f>
              <c:strCache>
                <c:ptCount val="1"/>
                <c:pt idx="0">
                  <c:v>Log Posterior Based Classifier[2]</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Sheet1!$S$28:$T$28</c:f>
              <c:strCache>
                <c:ptCount val="2"/>
                <c:pt idx="0">
                  <c:v>Valence</c:v>
                </c:pt>
                <c:pt idx="1">
                  <c:v>Arousal</c:v>
                </c:pt>
              </c:strCache>
            </c:strRef>
          </c:cat>
          <c:val>
            <c:numRef>
              <c:f>Sheet1!$S$29:$T$29</c:f>
              <c:numCache>
                <c:formatCode>General</c:formatCode>
                <c:ptCount val="2"/>
                <c:pt idx="0">
                  <c:v>71</c:v>
                </c:pt>
                <c:pt idx="1">
                  <c:v>70</c:v>
                </c:pt>
              </c:numCache>
            </c:numRef>
          </c:val>
        </c:ser>
        <c:ser>
          <c:idx val="1"/>
          <c:order val="1"/>
          <c:tx>
            <c:strRef>
              <c:f>Sheet1!$R$30</c:f>
              <c:strCache>
                <c:ptCount val="1"/>
                <c:pt idx="0">
                  <c:v>Their approach on c-svm[2]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Sheet1!$S$28:$T$28</c:f>
              <c:strCache>
                <c:ptCount val="2"/>
                <c:pt idx="0">
                  <c:v>Valence</c:v>
                </c:pt>
                <c:pt idx="1">
                  <c:v>Arousal</c:v>
                </c:pt>
              </c:strCache>
            </c:strRef>
          </c:cat>
          <c:val>
            <c:numRef>
              <c:f>Sheet1!$S$30:$T$30</c:f>
              <c:numCache>
                <c:formatCode>General</c:formatCode>
                <c:ptCount val="2"/>
                <c:pt idx="0">
                  <c:v>62</c:v>
                </c:pt>
                <c:pt idx="1">
                  <c:v>59</c:v>
                </c:pt>
              </c:numCache>
            </c:numRef>
          </c:val>
        </c:ser>
        <c:ser>
          <c:idx val="2"/>
          <c:order val="2"/>
          <c:tx>
            <c:strRef>
              <c:f>Sheet1!$R$31</c:f>
              <c:strCache>
                <c:ptCount val="1"/>
                <c:pt idx="0">
                  <c:v>Deep Learning Network[6]</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Sheet1!$S$28:$T$28</c:f>
              <c:strCache>
                <c:ptCount val="2"/>
                <c:pt idx="0">
                  <c:v>Valence</c:v>
                </c:pt>
                <c:pt idx="1">
                  <c:v>Arousal</c:v>
                </c:pt>
              </c:strCache>
            </c:strRef>
          </c:cat>
          <c:val>
            <c:numRef>
              <c:f>Sheet1!$S$31:$T$31</c:f>
              <c:numCache>
                <c:formatCode>General</c:formatCode>
                <c:ptCount val="2"/>
                <c:pt idx="0">
                  <c:v>55</c:v>
                </c:pt>
                <c:pt idx="1">
                  <c:v>52.53</c:v>
                </c:pt>
              </c:numCache>
            </c:numRef>
          </c:val>
        </c:ser>
        <c:ser>
          <c:idx val="3"/>
          <c:order val="3"/>
          <c:tx>
            <c:strRef>
              <c:f>Sheet1!$R$32</c:f>
              <c:strCache>
                <c:ptCount val="1"/>
                <c:pt idx="0">
                  <c:v>Our approach</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20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Sheet1!$S$28:$T$28</c:f>
              <c:strCache>
                <c:ptCount val="2"/>
                <c:pt idx="0">
                  <c:v>Valence</c:v>
                </c:pt>
                <c:pt idx="1">
                  <c:v>Arousal</c:v>
                </c:pt>
              </c:strCache>
            </c:strRef>
          </c:cat>
          <c:val>
            <c:numRef>
              <c:f>Sheet1!$S$32:$T$32</c:f>
              <c:numCache>
                <c:formatCode>General</c:formatCode>
                <c:ptCount val="2"/>
                <c:pt idx="0">
                  <c:v>63</c:v>
                </c:pt>
                <c:pt idx="1">
                  <c:v>62</c:v>
                </c:pt>
              </c:numCache>
            </c:numRef>
          </c:val>
        </c:ser>
        <c:dLbls>
          <c:dLblPos val="outEnd"/>
          <c:showLegendKey val="0"/>
          <c:showVal val="1"/>
          <c:showCatName val="0"/>
          <c:showSerName val="0"/>
          <c:showPercent val="0"/>
          <c:showBubbleSize val="0"/>
        </c:dLbls>
        <c:gapWidth val="219"/>
        <c:overlap val="-27"/>
        <c:axId val="2054837872"/>
        <c:axId val="2054838960"/>
      </c:barChart>
      <c:catAx>
        <c:axId val="20548378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2054838960"/>
        <c:crosses val="autoZero"/>
        <c:auto val="1"/>
        <c:lblAlgn val="ctr"/>
        <c:lblOffset val="100"/>
        <c:noMultiLvlLbl val="0"/>
      </c:catAx>
      <c:valAx>
        <c:axId val="205483896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205483787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2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110948-700C-4F87-98D2-4A68459EB760}" type="datetimeFigureOut">
              <a:rPr lang="en-US" smtClean="0"/>
              <a:t>30-Nov-14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4FCA37-8658-4739-9A28-E4CB9D53C9B9}" type="slidenum">
              <a:rPr lang="en-US" smtClean="0"/>
              <a:t>‹#›</a:t>
            </a:fld>
            <a:endParaRPr lang="en-US"/>
          </a:p>
        </p:txBody>
      </p:sp>
    </p:spTree>
    <p:extLst>
      <p:ext uri="{BB962C8B-B14F-4D97-AF65-F5344CB8AC3E}">
        <p14:creationId xmlns:p14="http://schemas.microsoft.com/office/powerpoint/2010/main" val="2798000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Hello.</a:t>
            </a:r>
            <a:r>
              <a:rPr lang="en-US" baseline="0" dirty="0" smtClean="0"/>
              <a:t> We are here today to present on the topic Emotion Classification using EEG signals. We chose this topic because </a:t>
            </a:r>
            <a:r>
              <a:rPr lang="en-US" sz="1200" b="0" i="0" u="none" strike="noStrike" kern="1200" baseline="0" dirty="0" smtClean="0">
                <a:solidFill>
                  <a:schemeClr val="tx1"/>
                </a:solidFill>
                <a:latin typeface="+mn-lt"/>
                <a:ea typeface="+mn-ea"/>
                <a:cs typeface="+mn-cs"/>
              </a:rPr>
              <a:t>Emotion recognition by computers is becoming increasingly popular and it has many interesting applications like virtual reality, gaming, remote communication etc.</a:t>
            </a:r>
            <a:endParaRPr lang="en-US" dirty="0"/>
          </a:p>
        </p:txBody>
      </p:sp>
      <p:sp>
        <p:nvSpPr>
          <p:cNvPr id="4" name="Slide Number Placeholder 3"/>
          <p:cNvSpPr>
            <a:spLocks noGrp="1"/>
          </p:cNvSpPr>
          <p:nvPr>
            <p:ph type="sldNum" sz="quarter" idx="10"/>
          </p:nvPr>
        </p:nvSpPr>
        <p:spPr/>
        <p:txBody>
          <a:bodyPr/>
          <a:lstStyle/>
          <a:p>
            <a:fld id="{8B4FCA37-8658-4739-9A28-E4CB9D53C9B9}" type="slidenum">
              <a:rPr lang="en-US" smtClean="0"/>
              <a:t>1</a:t>
            </a:fld>
            <a:endParaRPr lang="en-US"/>
          </a:p>
        </p:txBody>
      </p:sp>
    </p:spTree>
    <p:extLst>
      <p:ext uri="{BB962C8B-B14F-4D97-AF65-F5344CB8AC3E}">
        <p14:creationId xmlns:p14="http://schemas.microsoft.com/office/powerpoint/2010/main" val="21171993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here we can see that the bars for the models trained with MSCE features</a:t>
            </a:r>
            <a:r>
              <a:rPr lang="en-US" baseline="0" dirty="0" smtClean="0"/>
              <a:t> are longer than the ones with PSD features further enforcing the fact that MSCE features are the better predictor of emotions in humans.</a:t>
            </a:r>
            <a:endParaRPr lang="en-US" dirty="0"/>
          </a:p>
        </p:txBody>
      </p:sp>
      <p:sp>
        <p:nvSpPr>
          <p:cNvPr id="4" name="Slide Number Placeholder 3"/>
          <p:cNvSpPr>
            <a:spLocks noGrp="1"/>
          </p:cNvSpPr>
          <p:nvPr>
            <p:ph type="sldNum" sz="quarter" idx="10"/>
          </p:nvPr>
        </p:nvSpPr>
        <p:spPr/>
        <p:txBody>
          <a:bodyPr/>
          <a:lstStyle/>
          <a:p>
            <a:fld id="{8B4FCA37-8658-4739-9A28-E4CB9D53C9B9}" type="slidenum">
              <a:rPr lang="en-US" smtClean="0"/>
              <a:t>10</a:t>
            </a:fld>
            <a:endParaRPr lang="en-US"/>
          </a:p>
        </p:txBody>
      </p:sp>
    </p:spTree>
    <p:extLst>
      <p:ext uri="{BB962C8B-B14F-4D97-AF65-F5344CB8AC3E}">
        <p14:creationId xmlns:p14="http://schemas.microsoft.com/office/powerpoint/2010/main" val="28599710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various tests that we performed, we</a:t>
            </a:r>
            <a:r>
              <a:rPr lang="en-US" baseline="0" dirty="0" smtClean="0"/>
              <a:t> were able to conclude three main points. First one being the non linear nature of the data. Since a linear </a:t>
            </a:r>
            <a:r>
              <a:rPr lang="en-US" baseline="0" dirty="0" err="1" smtClean="0"/>
              <a:t>svm</a:t>
            </a:r>
            <a:r>
              <a:rPr lang="en-US" baseline="0" dirty="0" smtClean="0"/>
              <a:t> and logistic classifier performed the worst on the given dataset among all models with accurately close to 54% with MSCE features and less than 50% for PSD, we can easily infer that the data wasn’t linearly separable. The result that we were able to conclude was the model suffered from </a:t>
            </a:r>
            <a:r>
              <a:rPr lang="en-US" baseline="0" dirty="0" err="1" smtClean="0"/>
              <a:t>overfitting</a:t>
            </a:r>
            <a:r>
              <a:rPr lang="en-US" baseline="0" dirty="0" smtClean="0"/>
              <a:t>. This was due to the fact that we had huge number of features but very less number of data points. So </a:t>
            </a:r>
            <a:r>
              <a:rPr lang="en-US" baseline="0" dirty="0" err="1" smtClean="0"/>
              <a:t>inorder</a:t>
            </a:r>
            <a:r>
              <a:rPr lang="en-US" baseline="0" dirty="0" smtClean="0"/>
              <a:t> to reduce the extent of </a:t>
            </a:r>
            <a:r>
              <a:rPr lang="en-US" baseline="0" dirty="0" err="1" smtClean="0"/>
              <a:t>overfitting</a:t>
            </a:r>
            <a:r>
              <a:rPr lang="en-US" baseline="0" dirty="0" smtClean="0"/>
              <a:t> we used PCA that reduced the number of features to 40 while retaining 98% of the actual variance. Our final analysis was on the better predictor of human emotions. All the models performed relatively well when trained with MSCE features suggesting us that </a:t>
            </a:r>
            <a:r>
              <a:rPr lang="en-US" baseline="0" dirty="0" err="1" smtClean="0"/>
              <a:t>psd</a:t>
            </a:r>
            <a:r>
              <a:rPr lang="en-US" baseline="0" dirty="0" smtClean="0"/>
              <a:t> features are relatively bad at predicting emotions for humans than MSCE features.</a:t>
            </a:r>
            <a:endParaRPr lang="en-US" dirty="0"/>
          </a:p>
        </p:txBody>
      </p:sp>
      <p:sp>
        <p:nvSpPr>
          <p:cNvPr id="4" name="Slide Number Placeholder 3"/>
          <p:cNvSpPr>
            <a:spLocks noGrp="1"/>
          </p:cNvSpPr>
          <p:nvPr>
            <p:ph type="sldNum" sz="quarter" idx="10"/>
          </p:nvPr>
        </p:nvSpPr>
        <p:spPr/>
        <p:txBody>
          <a:bodyPr/>
          <a:lstStyle/>
          <a:p>
            <a:fld id="{8B4FCA37-8658-4739-9A28-E4CB9D53C9B9}" type="slidenum">
              <a:rPr lang="en-US" smtClean="0"/>
              <a:t>11</a:t>
            </a:fld>
            <a:endParaRPr lang="en-US"/>
          </a:p>
        </p:txBody>
      </p:sp>
    </p:spTree>
    <p:extLst>
      <p:ext uri="{BB962C8B-B14F-4D97-AF65-F5344CB8AC3E}">
        <p14:creationId xmlns:p14="http://schemas.microsoft.com/office/powerpoint/2010/main" val="16874573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Since,</a:t>
            </a:r>
            <a:r>
              <a:rPr lang="en-US" baseline="0" dirty="0" smtClean="0"/>
              <a:t> the EEG data value for the same video and labels varied greatly among different persons, we decided to make person specific learners. The accuracy jumped for dominance and liking greatly when we performed this.</a:t>
            </a:r>
            <a:endParaRPr lang="en-US" dirty="0"/>
          </a:p>
        </p:txBody>
      </p:sp>
      <p:sp>
        <p:nvSpPr>
          <p:cNvPr id="4" name="Slide Number Placeholder 3"/>
          <p:cNvSpPr>
            <a:spLocks noGrp="1"/>
          </p:cNvSpPr>
          <p:nvPr>
            <p:ph type="sldNum" sz="quarter" idx="10"/>
          </p:nvPr>
        </p:nvSpPr>
        <p:spPr/>
        <p:txBody>
          <a:bodyPr/>
          <a:lstStyle/>
          <a:p>
            <a:fld id="{8B4FCA37-8658-4739-9A28-E4CB9D53C9B9}" type="slidenum">
              <a:rPr lang="en-US" smtClean="0"/>
              <a:t>12</a:t>
            </a:fld>
            <a:endParaRPr lang="en-US"/>
          </a:p>
        </p:txBody>
      </p:sp>
    </p:spTree>
    <p:extLst>
      <p:ext uri="{BB962C8B-B14F-4D97-AF65-F5344CB8AC3E}">
        <p14:creationId xmlns:p14="http://schemas.microsoft.com/office/powerpoint/2010/main" val="21815064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chart here shows the</a:t>
            </a:r>
            <a:r>
              <a:rPr lang="en-US" baseline="0" dirty="0" smtClean="0"/>
              <a:t> accuracy for a person specific model for Valence.</a:t>
            </a:r>
            <a:endParaRPr lang="en-US" dirty="0"/>
          </a:p>
        </p:txBody>
      </p:sp>
      <p:sp>
        <p:nvSpPr>
          <p:cNvPr id="4" name="Slide Number Placeholder 3"/>
          <p:cNvSpPr>
            <a:spLocks noGrp="1"/>
          </p:cNvSpPr>
          <p:nvPr>
            <p:ph type="sldNum" sz="quarter" idx="10"/>
          </p:nvPr>
        </p:nvSpPr>
        <p:spPr/>
        <p:txBody>
          <a:bodyPr/>
          <a:lstStyle/>
          <a:p>
            <a:fld id="{8B4FCA37-8658-4739-9A28-E4CB9D53C9B9}" type="slidenum">
              <a:rPr lang="en-US" smtClean="0"/>
              <a:t>13</a:t>
            </a:fld>
            <a:endParaRPr lang="en-US"/>
          </a:p>
        </p:txBody>
      </p:sp>
    </p:spTree>
    <p:extLst>
      <p:ext uri="{BB962C8B-B14F-4D97-AF65-F5344CB8AC3E}">
        <p14:creationId xmlns:p14="http://schemas.microsoft.com/office/powerpoint/2010/main" val="5735992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chart displays the results</a:t>
            </a:r>
            <a:r>
              <a:rPr lang="en-US" baseline="0" dirty="0" smtClean="0"/>
              <a:t> for the liking parameter when person specific models were used.</a:t>
            </a:r>
            <a:endParaRPr lang="en-US" dirty="0"/>
          </a:p>
        </p:txBody>
      </p:sp>
      <p:sp>
        <p:nvSpPr>
          <p:cNvPr id="4" name="Slide Number Placeholder 3"/>
          <p:cNvSpPr>
            <a:spLocks noGrp="1"/>
          </p:cNvSpPr>
          <p:nvPr>
            <p:ph type="sldNum" sz="quarter" idx="10"/>
          </p:nvPr>
        </p:nvSpPr>
        <p:spPr/>
        <p:txBody>
          <a:bodyPr/>
          <a:lstStyle/>
          <a:p>
            <a:fld id="{8B4FCA37-8658-4739-9A28-E4CB9D53C9B9}" type="slidenum">
              <a:rPr lang="en-US" smtClean="0"/>
              <a:t>14</a:t>
            </a:fld>
            <a:endParaRPr lang="en-US"/>
          </a:p>
        </p:txBody>
      </p:sp>
    </p:spTree>
    <p:extLst>
      <p:ext uri="{BB962C8B-B14F-4D97-AF65-F5344CB8AC3E}">
        <p14:creationId xmlns:p14="http://schemas.microsoft.com/office/powerpoint/2010/main" val="29539992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conclusions from this project are:</a:t>
            </a:r>
            <a:r>
              <a:rPr lang="en-US" baseline="0" dirty="0" smtClean="0"/>
              <a:t> first of all emotions do not share a linear relation ship with spectral features of EEG data as the linear models were worst off at predicting the emotions during the course of project. Using single neural network generated very low accuracy suggesting us that the 4 parameters that we want to predict were completely independent of each other. Due to the adaptability and tweaking possibilities of the C-SVM, it came out to be the best predictor for emotions. An average accuracy of 64 was achieved across the 4 parameters when we used MSCE features. Even the paper that we reference gave an accuracy of 60% with c-</a:t>
            </a:r>
            <a:r>
              <a:rPr lang="en-US" baseline="0" dirty="0" err="1" smtClean="0"/>
              <a:t>svm</a:t>
            </a:r>
            <a:r>
              <a:rPr lang="en-US" baseline="0" dirty="0" smtClean="0"/>
              <a:t> when they used it with their extracted features.</a:t>
            </a:r>
          </a:p>
          <a:p>
            <a:r>
              <a:rPr lang="en-US" baseline="0" dirty="0" smtClean="0"/>
              <a:t>The final and the most important conclusion that we drew from the project was that a person specific learner is much better idea for emotion recognition as the data varied by orders of magnitude across persons in similar emotional state but were consistent for a single person. The heightened accuracy of liking is a huge positive in this direction. </a:t>
            </a:r>
          </a:p>
          <a:p>
            <a:r>
              <a:rPr lang="en-US" baseline="0" dirty="0" smtClean="0"/>
              <a:t>THANK YOU</a:t>
            </a:r>
            <a:endParaRPr lang="en-US" dirty="0"/>
          </a:p>
        </p:txBody>
      </p:sp>
      <p:sp>
        <p:nvSpPr>
          <p:cNvPr id="4" name="Slide Number Placeholder 3"/>
          <p:cNvSpPr>
            <a:spLocks noGrp="1"/>
          </p:cNvSpPr>
          <p:nvPr>
            <p:ph type="sldNum" sz="quarter" idx="10"/>
          </p:nvPr>
        </p:nvSpPr>
        <p:spPr/>
        <p:txBody>
          <a:bodyPr/>
          <a:lstStyle/>
          <a:p>
            <a:fld id="{8B4FCA37-8658-4739-9A28-E4CB9D53C9B9}" type="slidenum">
              <a:rPr lang="en-US" smtClean="0"/>
              <a:t>15</a:t>
            </a:fld>
            <a:endParaRPr lang="en-US"/>
          </a:p>
        </p:txBody>
      </p:sp>
    </p:spTree>
    <p:extLst>
      <p:ext uri="{BB962C8B-B14F-4D97-AF65-F5344CB8AC3E}">
        <p14:creationId xmlns:p14="http://schemas.microsoft.com/office/powerpoint/2010/main" val="36031877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a:t>
            </a:r>
            <a:r>
              <a:rPr lang="en-US" baseline="0" dirty="0" smtClean="0"/>
              <a:t> the end we have compared our approach to the other approaches implemented on the papers that we have cited, clearly ours was only outperformed by the log posterior based method. But the thing to notice here is that when they ran the extracted features on a normal SVM, our method outperformed theirs. Thank You.</a:t>
            </a:r>
            <a:endParaRPr lang="en-US" dirty="0"/>
          </a:p>
        </p:txBody>
      </p:sp>
      <p:sp>
        <p:nvSpPr>
          <p:cNvPr id="4" name="Slide Number Placeholder 3"/>
          <p:cNvSpPr>
            <a:spLocks noGrp="1"/>
          </p:cNvSpPr>
          <p:nvPr>
            <p:ph type="sldNum" sz="quarter" idx="10"/>
          </p:nvPr>
        </p:nvSpPr>
        <p:spPr/>
        <p:txBody>
          <a:bodyPr/>
          <a:lstStyle/>
          <a:p>
            <a:fld id="{8B4FCA37-8658-4739-9A28-E4CB9D53C9B9}" type="slidenum">
              <a:rPr lang="en-US" smtClean="0"/>
              <a:t>16</a:t>
            </a:fld>
            <a:endParaRPr lang="en-US"/>
          </a:p>
        </p:txBody>
      </p:sp>
    </p:spTree>
    <p:extLst>
      <p:ext uri="{BB962C8B-B14F-4D97-AF65-F5344CB8AC3E}">
        <p14:creationId xmlns:p14="http://schemas.microsoft.com/office/powerpoint/2010/main" val="40240075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Starting of with</a:t>
            </a:r>
            <a:r>
              <a:rPr lang="en-US" baseline="0" dirty="0" smtClean="0"/>
              <a:t> the objective, in this project we have tried to devise and analyses different learning models to discriminate emotions into high/low </a:t>
            </a:r>
            <a:r>
              <a:rPr lang="en-US" dirty="0" smtClean="0"/>
              <a:t>valence, arousal, dominance and liking. </a:t>
            </a:r>
            <a:r>
              <a:rPr lang="en-US" sz="1200" b="0" i="0" u="none" strike="noStrike" kern="1200" baseline="0" dirty="0" smtClean="0">
                <a:solidFill>
                  <a:schemeClr val="tx1"/>
                </a:solidFill>
                <a:latin typeface="+mn-lt"/>
                <a:ea typeface="+mn-ea"/>
                <a:cs typeface="+mn-cs"/>
              </a:rPr>
              <a:t>Many different emotions like anger, disgust, fear, joy etc. can be plotted in these four dimensions. The major components of our project are:</a:t>
            </a:r>
            <a:endParaRPr lang="en-US" dirty="0"/>
          </a:p>
        </p:txBody>
      </p:sp>
      <p:sp>
        <p:nvSpPr>
          <p:cNvPr id="4" name="Slide Number Placeholder 3"/>
          <p:cNvSpPr>
            <a:spLocks noGrp="1"/>
          </p:cNvSpPr>
          <p:nvPr>
            <p:ph type="sldNum" sz="quarter" idx="10"/>
          </p:nvPr>
        </p:nvSpPr>
        <p:spPr/>
        <p:txBody>
          <a:bodyPr/>
          <a:lstStyle/>
          <a:p>
            <a:fld id="{8B4FCA37-8658-4739-9A28-E4CB9D53C9B9}" type="slidenum">
              <a:rPr lang="en-US" smtClean="0"/>
              <a:t>2</a:t>
            </a:fld>
            <a:endParaRPr lang="en-US"/>
          </a:p>
        </p:txBody>
      </p:sp>
    </p:spTree>
    <p:extLst>
      <p:ext uri="{BB962C8B-B14F-4D97-AF65-F5344CB8AC3E}">
        <p14:creationId xmlns:p14="http://schemas.microsoft.com/office/powerpoint/2010/main" val="7764038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project we have used </a:t>
            </a:r>
            <a:r>
              <a:rPr lang="en-US" sz="1200" b="0" i="0" u="none" strike="noStrike" kern="1200" baseline="0" dirty="0" smtClean="0">
                <a:solidFill>
                  <a:schemeClr val="tx1"/>
                </a:solidFill>
                <a:latin typeface="+mn-lt"/>
                <a:ea typeface="+mn-ea"/>
                <a:cs typeface="+mn-cs"/>
              </a:rPr>
              <a:t>DEAP dataset which is the preprocessed EEG data collected for 32 different persons watching 40 different videos collected over a period of 63 seconds at the rate of 128hz. At the end of the video the subjects were asked to provide their feedback on the valence, arousal, liking and dominance domain which was then converted to proper scale and included in DEAP dataset as labels.</a:t>
            </a:r>
            <a:endParaRPr lang="en-US" dirty="0"/>
          </a:p>
        </p:txBody>
      </p:sp>
      <p:sp>
        <p:nvSpPr>
          <p:cNvPr id="4" name="Slide Number Placeholder 3"/>
          <p:cNvSpPr>
            <a:spLocks noGrp="1"/>
          </p:cNvSpPr>
          <p:nvPr>
            <p:ph type="sldNum" sz="quarter" idx="10"/>
          </p:nvPr>
        </p:nvSpPr>
        <p:spPr/>
        <p:txBody>
          <a:bodyPr/>
          <a:lstStyle/>
          <a:p>
            <a:fld id="{8B4FCA37-8658-4739-9A28-E4CB9D53C9B9}" type="slidenum">
              <a:rPr lang="en-US" smtClean="0"/>
              <a:t>3</a:t>
            </a:fld>
            <a:endParaRPr lang="en-US"/>
          </a:p>
        </p:txBody>
      </p:sp>
    </p:spTree>
    <p:extLst>
      <p:ext uri="{BB962C8B-B14F-4D97-AF65-F5344CB8AC3E}">
        <p14:creationId xmlns:p14="http://schemas.microsoft.com/office/powerpoint/2010/main" val="32822420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Coming to Feature Extraction. We</a:t>
            </a:r>
            <a:r>
              <a:rPr lang="en-US" baseline="0" dirty="0" smtClean="0"/>
              <a:t> took the EEG data and performed </a:t>
            </a:r>
            <a:r>
              <a:rPr lang="en-US" dirty="0" smtClean="0"/>
              <a:t>Longitudinal and Transverse Bipolar montage. The difference</a:t>
            </a:r>
            <a:r>
              <a:rPr lang="en-US" baseline="0" dirty="0" smtClean="0"/>
              <a:t> between two corresponding channels of EEG was calculated . The corresponding channels are taken from paper.</a:t>
            </a:r>
          </a:p>
          <a:p>
            <a:r>
              <a:rPr lang="en-US" baseline="0" dirty="0" smtClean="0"/>
              <a:t>PSD, MSCE</a:t>
            </a:r>
            <a:r>
              <a:rPr lang="en-US" dirty="0" smtClean="0"/>
              <a:t> </a:t>
            </a:r>
            <a:endParaRPr lang="en-US" dirty="0"/>
          </a:p>
        </p:txBody>
      </p:sp>
      <p:sp>
        <p:nvSpPr>
          <p:cNvPr id="4" name="Slide Number Placeholder 3"/>
          <p:cNvSpPr>
            <a:spLocks noGrp="1"/>
          </p:cNvSpPr>
          <p:nvPr>
            <p:ph type="sldNum" sz="quarter" idx="10"/>
          </p:nvPr>
        </p:nvSpPr>
        <p:spPr/>
        <p:txBody>
          <a:bodyPr/>
          <a:lstStyle/>
          <a:p>
            <a:fld id="{8B4FCA37-8658-4739-9A28-E4CB9D53C9B9}" type="slidenum">
              <a:rPr lang="en-US" smtClean="0"/>
              <a:t>4</a:t>
            </a:fld>
            <a:endParaRPr lang="en-US"/>
          </a:p>
        </p:txBody>
      </p:sp>
    </p:spTree>
    <p:extLst>
      <p:ext uri="{BB962C8B-B14F-4D97-AF65-F5344CB8AC3E}">
        <p14:creationId xmlns:p14="http://schemas.microsoft.com/office/powerpoint/2010/main" val="22581393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Since, there were a lot of features</a:t>
            </a:r>
            <a:r>
              <a:rPr lang="en-US" baseline="0" dirty="0" smtClean="0"/>
              <a:t> and only a few data points we were continuously suffering from the problem of over fitting. Therefore we decided to reduce the number of features using PCA by taking the top 40 Eigen vectors. 40 was chosen by </a:t>
            </a:r>
            <a:r>
              <a:rPr lang="en-US" baseline="0" dirty="0" err="1" smtClean="0"/>
              <a:t>thresholding</a:t>
            </a:r>
            <a:r>
              <a:rPr lang="en-US" baseline="0" dirty="0" smtClean="0"/>
              <a:t> the retained variance at 98%. The variance retained can be directly calculated using the trace values of the S matrix obtained from applying SVD on Cross correlation matrix of X</a:t>
            </a:r>
            <a:endParaRPr lang="en-US" dirty="0"/>
          </a:p>
        </p:txBody>
      </p:sp>
      <p:sp>
        <p:nvSpPr>
          <p:cNvPr id="4" name="Slide Number Placeholder 3"/>
          <p:cNvSpPr>
            <a:spLocks noGrp="1"/>
          </p:cNvSpPr>
          <p:nvPr>
            <p:ph type="sldNum" sz="quarter" idx="10"/>
          </p:nvPr>
        </p:nvSpPr>
        <p:spPr/>
        <p:txBody>
          <a:bodyPr/>
          <a:lstStyle/>
          <a:p>
            <a:fld id="{8B4FCA37-8658-4739-9A28-E4CB9D53C9B9}" type="slidenum">
              <a:rPr lang="en-US" smtClean="0"/>
              <a:t>5</a:t>
            </a:fld>
            <a:endParaRPr lang="en-US"/>
          </a:p>
        </p:txBody>
      </p:sp>
    </p:spTree>
    <p:extLst>
      <p:ext uri="{BB962C8B-B14F-4D97-AF65-F5344CB8AC3E}">
        <p14:creationId xmlns:p14="http://schemas.microsoft.com/office/powerpoint/2010/main" val="446586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first model that we used was that of neural network. There were two types of networks that we implemented- one with 4 output units and other with 4 network with one output unit corresponding to 4 parameters. The accuracy that we obtained from simultaneous model was very low suggesting that the 4 parameters that we wanted to predict were completely independent from each other and therefore reduced the each other’s accuracy by negatively affecting the weight vectors. Therefore, we switched to the architecture of 4 independent network with single output unit to be used as the predictor. Neural network performed relatively well as the accuracy jumped to 64 percent for best case scenario.</a:t>
            </a:r>
            <a:endParaRPr lang="en-US" dirty="0"/>
          </a:p>
        </p:txBody>
      </p:sp>
      <p:sp>
        <p:nvSpPr>
          <p:cNvPr id="4" name="Slide Number Placeholder 3"/>
          <p:cNvSpPr>
            <a:spLocks noGrp="1"/>
          </p:cNvSpPr>
          <p:nvPr>
            <p:ph type="sldNum" sz="quarter" idx="10"/>
          </p:nvPr>
        </p:nvSpPr>
        <p:spPr/>
        <p:txBody>
          <a:bodyPr/>
          <a:lstStyle/>
          <a:p>
            <a:fld id="{8B4FCA37-8658-4739-9A28-E4CB9D53C9B9}" type="slidenum">
              <a:rPr lang="en-US" smtClean="0"/>
              <a:t>6</a:t>
            </a:fld>
            <a:endParaRPr lang="en-US"/>
          </a:p>
        </p:txBody>
      </p:sp>
    </p:spTree>
    <p:extLst>
      <p:ext uri="{BB962C8B-B14F-4D97-AF65-F5344CB8AC3E}">
        <p14:creationId xmlns:p14="http://schemas.microsoft.com/office/powerpoint/2010/main" val="10570776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other 2 models that we used were SVM with RBF kernel and logistic regression with gradient descent. SVM models can be altered by changing the gamma and cost value that affects the rate of change and misclassification penalty while logistic regression can be altered by changing the learning rate and stopping criteria threshold. Though in case of logistic regression not much will change in theta value for small changes in learning rate or threshold.</a:t>
            </a:r>
          </a:p>
          <a:p>
            <a:r>
              <a:rPr lang="en-US" baseline="0" dirty="0" smtClean="0"/>
              <a:t>The optimum value of gamma and C for SVM was calculated using coordinate descent on the two with accuracy as the optimizing function.</a:t>
            </a:r>
          </a:p>
          <a:p>
            <a:r>
              <a:rPr lang="en-US" baseline="0" dirty="0" smtClean="0"/>
              <a:t>We performed cross validating 10 different times to get a good estimate of accuracy for each hypothesis for the model.</a:t>
            </a:r>
          </a:p>
        </p:txBody>
      </p:sp>
      <p:sp>
        <p:nvSpPr>
          <p:cNvPr id="4" name="Slide Number Placeholder 3"/>
          <p:cNvSpPr>
            <a:spLocks noGrp="1"/>
          </p:cNvSpPr>
          <p:nvPr>
            <p:ph type="sldNum" sz="quarter" idx="10"/>
          </p:nvPr>
        </p:nvSpPr>
        <p:spPr/>
        <p:txBody>
          <a:bodyPr/>
          <a:lstStyle/>
          <a:p>
            <a:fld id="{8B4FCA37-8658-4739-9A28-E4CB9D53C9B9}" type="slidenum">
              <a:rPr lang="en-US" smtClean="0"/>
              <a:t>7</a:t>
            </a:fld>
            <a:endParaRPr lang="en-US"/>
          </a:p>
        </p:txBody>
      </p:sp>
    </p:spTree>
    <p:extLst>
      <p:ext uri="{BB962C8B-B14F-4D97-AF65-F5344CB8AC3E}">
        <p14:creationId xmlns:p14="http://schemas.microsoft.com/office/powerpoint/2010/main" val="14626365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mentioned earlier we used cross validation for analysis different</a:t>
            </a:r>
            <a:r>
              <a:rPr lang="en-US" baseline="0" dirty="0" smtClean="0"/>
              <a:t> models performance on the </a:t>
            </a:r>
            <a:r>
              <a:rPr lang="en-US" baseline="0" dirty="0" err="1" smtClean="0"/>
              <a:t>Deap</a:t>
            </a:r>
            <a:r>
              <a:rPr lang="en-US" baseline="0" dirty="0" smtClean="0"/>
              <a:t> dataset. Cross validation helped us to find the estimate of the generalized error which is what a good learning machine should minimize. For cross validation we first randomly divided the data set into training and test in the ratio of 4:1. We trained our models with the training set and then performed the accuracy test on the test set. Doing this also helped us from producing vague results under </a:t>
            </a:r>
            <a:r>
              <a:rPr lang="en-US" baseline="0" dirty="0" err="1" smtClean="0"/>
              <a:t>overfitting</a:t>
            </a:r>
            <a:r>
              <a:rPr lang="en-US" baseline="0" dirty="0" smtClean="0"/>
              <a:t> as the RBF for some values of gamma and C gave an accuracy of 100% when tested on the data set it was trained on.</a:t>
            </a:r>
          </a:p>
          <a:p>
            <a:r>
              <a:rPr lang="en-US" baseline="0" dirty="0" smtClean="0"/>
              <a:t>The training and testing was performed multiple times in order to get the best estimate of average accuracy and standard deviation of the models.</a:t>
            </a:r>
            <a:endParaRPr lang="en-US" dirty="0"/>
          </a:p>
        </p:txBody>
      </p:sp>
      <p:sp>
        <p:nvSpPr>
          <p:cNvPr id="4" name="Slide Number Placeholder 3"/>
          <p:cNvSpPr>
            <a:spLocks noGrp="1"/>
          </p:cNvSpPr>
          <p:nvPr>
            <p:ph type="sldNum" sz="quarter" idx="10"/>
          </p:nvPr>
        </p:nvSpPr>
        <p:spPr/>
        <p:txBody>
          <a:bodyPr/>
          <a:lstStyle/>
          <a:p>
            <a:fld id="{8B4FCA37-8658-4739-9A28-E4CB9D53C9B9}" type="slidenum">
              <a:rPr lang="en-US" smtClean="0"/>
              <a:t>8</a:t>
            </a:fld>
            <a:endParaRPr lang="en-US"/>
          </a:p>
        </p:txBody>
      </p:sp>
    </p:spTree>
    <p:extLst>
      <p:ext uri="{BB962C8B-B14F-4D97-AF65-F5344CB8AC3E}">
        <p14:creationId xmlns:p14="http://schemas.microsoft.com/office/powerpoint/2010/main" val="1589397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the table showing</a:t>
            </a:r>
            <a:r>
              <a:rPr lang="en-US" baseline="0" dirty="0" smtClean="0"/>
              <a:t> how well implementations performed on the </a:t>
            </a:r>
            <a:r>
              <a:rPr lang="en-US" baseline="0" dirty="0" err="1" smtClean="0"/>
              <a:t>deap</a:t>
            </a:r>
            <a:r>
              <a:rPr lang="en-US" baseline="0" dirty="0" smtClean="0"/>
              <a:t> dataset. We used 3 models as discussed earlier. In this table we have included the results for all the models with PSD and then with MSCE features. The standard deviation that we got when we dealt with MSCE features were far smaller than the models trained with PSD. Suggesting us that MCSE features were a better choice for feature vectors to be used for prediction.</a:t>
            </a:r>
            <a:endParaRPr lang="en-US" dirty="0"/>
          </a:p>
        </p:txBody>
      </p:sp>
      <p:sp>
        <p:nvSpPr>
          <p:cNvPr id="4" name="Slide Number Placeholder 3"/>
          <p:cNvSpPr>
            <a:spLocks noGrp="1"/>
          </p:cNvSpPr>
          <p:nvPr>
            <p:ph type="sldNum" sz="quarter" idx="10"/>
          </p:nvPr>
        </p:nvSpPr>
        <p:spPr/>
        <p:txBody>
          <a:bodyPr/>
          <a:lstStyle/>
          <a:p>
            <a:fld id="{8B4FCA37-8658-4739-9A28-E4CB9D53C9B9}" type="slidenum">
              <a:rPr lang="en-US" smtClean="0"/>
              <a:t>9</a:t>
            </a:fld>
            <a:endParaRPr lang="en-US"/>
          </a:p>
        </p:txBody>
      </p:sp>
    </p:spTree>
    <p:extLst>
      <p:ext uri="{BB962C8B-B14F-4D97-AF65-F5344CB8AC3E}">
        <p14:creationId xmlns:p14="http://schemas.microsoft.com/office/powerpoint/2010/main" val="16516056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5EB7F28-EC52-49BC-9CAA-0B49CFE9925B}" type="datetimeFigureOut">
              <a:rPr lang="en-US" smtClean="0"/>
              <a:t>30-Nov-14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007F76-AC30-4255-9F63-DADF4BD9691F}" type="slidenum">
              <a:rPr lang="en-US" smtClean="0"/>
              <a:t>‹#›</a:t>
            </a:fld>
            <a:endParaRPr lang="en-US"/>
          </a:p>
        </p:txBody>
      </p:sp>
    </p:spTree>
    <p:extLst>
      <p:ext uri="{BB962C8B-B14F-4D97-AF65-F5344CB8AC3E}">
        <p14:creationId xmlns:p14="http://schemas.microsoft.com/office/powerpoint/2010/main" val="14284753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5EB7F28-EC52-49BC-9CAA-0B49CFE9925B}" type="datetimeFigureOut">
              <a:rPr lang="en-US" smtClean="0"/>
              <a:t>30-Nov-14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007F76-AC30-4255-9F63-DADF4BD9691F}" type="slidenum">
              <a:rPr lang="en-US" smtClean="0"/>
              <a:t>‹#›</a:t>
            </a:fld>
            <a:endParaRPr lang="en-US"/>
          </a:p>
        </p:txBody>
      </p:sp>
    </p:spTree>
    <p:extLst>
      <p:ext uri="{BB962C8B-B14F-4D97-AF65-F5344CB8AC3E}">
        <p14:creationId xmlns:p14="http://schemas.microsoft.com/office/powerpoint/2010/main" val="35613003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5EB7F28-EC52-49BC-9CAA-0B49CFE9925B}" type="datetimeFigureOut">
              <a:rPr lang="en-US" smtClean="0"/>
              <a:t>30-Nov-14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007F76-AC30-4255-9F63-DADF4BD9691F}" type="slidenum">
              <a:rPr lang="en-US" smtClean="0"/>
              <a:t>‹#›</a:t>
            </a:fld>
            <a:endParaRPr lang="en-US"/>
          </a:p>
        </p:txBody>
      </p:sp>
    </p:spTree>
    <p:extLst>
      <p:ext uri="{BB962C8B-B14F-4D97-AF65-F5344CB8AC3E}">
        <p14:creationId xmlns:p14="http://schemas.microsoft.com/office/powerpoint/2010/main" val="28877602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5EB7F28-EC52-49BC-9CAA-0B49CFE9925B}" type="datetimeFigureOut">
              <a:rPr lang="en-US" smtClean="0"/>
              <a:t>30-Nov-14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007F76-AC30-4255-9F63-DADF4BD9691F}" type="slidenum">
              <a:rPr lang="en-US" smtClean="0"/>
              <a:t>‹#›</a:t>
            </a:fld>
            <a:endParaRPr lang="en-US"/>
          </a:p>
        </p:txBody>
      </p:sp>
    </p:spTree>
    <p:extLst>
      <p:ext uri="{BB962C8B-B14F-4D97-AF65-F5344CB8AC3E}">
        <p14:creationId xmlns:p14="http://schemas.microsoft.com/office/powerpoint/2010/main" val="282432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5EB7F28-EC52-49BC-9CAA-0B49CFE9925B}" type="datetimeFigureOut">
              <a:rPr lang="en-US" smtClean="0"/>
              <a:t>30-Nov-14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007F76-AC30-4255-9F63-DADF4BD9691F}" type="slidenum">
              <a:rPr lang="en-US" smtClean="0"/>
              <a:t>‹#›</a:t>
            </a:fld>
            <a:endParaRPr lang="en-US"/>
          </a:p>
        </p:txBody>
      </p:sp>
    </p:spTree>
    <p:extLst>
      <p:ext uri="{BB962C8B-B14F-4D97-AF65-F5344CB8AC3E}">
        <p14:creationId xmlns:p14="http://schemas.microsoft.com/office/powerpoint/2010/main" val="2867266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5EB7F28-EC52-49BC-9CAA-0B49CFE9925B}" type="datetimeFigureOut">
              <a:rPr lang="en-US" smtClean="0"/>
              <a:t>30-Nov-14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007F76-AC30-4255-9F63-DADF4BD9691F}" type="slidenum">
              <a:rPr lang="en-US" smtClean="0"/>
              <a:t>‹#›</a:t>
            </a:fld>
            <a:endParaRPr lang="en-US"/>
          </a:p>
        </p:txBody>
      </p:sp>
    </p:spTree>
    <p:extLst>
      <p:ext uri="{BB962C8B-B14F-4D97-AF65-F5344CB8AC3E}">
        <p14:creationId xmlns:p14="http://schemas.microsoft.com/office/powerpoint/2010/main" val="9571237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5EB7F28-EC52-49BC-9CAA-0B49CFE9925B}" type="datetimeFigureOut">
              <a:rPr lang="en-US" smtClean="0"/>
              <a:t>30-Nov-14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007F76-AC30-4255-9F63-DADF4BD9691F}" type="slidenum">
              <a:rPr lang="en-US" smtClean="0"/>
              <a:t>‹#›</a:t>
            </a:fld>
            <a:endParaRPr lang="en-US"/>
          </a:p>
        </p:txBody>
      </p:sp>
    </p:spTree>
    <p:extLst>
      <p:ext uri="{BB962C8B-B14F-4D97-AF65-F5344CB8AC3E}">
        <p14:creationId xmlns:p14="http://schemas.microsoft.com/office/powerpoint/2010/main" val="27397937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5EB7F28-EC52-49BC-9CAA-0B49CFE9925B}" type="datetimeFigureOut">
              <a:rPr lang="en-US" smtClean="0"/>
              <a:t>30-Nov-14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007F76-AC30-4255-9F63-DADF4BD9691F}" type="slidenum">
              <a:rPr lang="en-US" smtClean="0"/>
              <a:t>‹#›</a:t>
            </a:fld>
            <a:endParaRPr lang="en-US"/>
          </a:p>
        </p:txBody>
      </p:sp>
    </p:spTree>
    <p:extLst>
      <p:ext uri="{BB962C8B-B14F-4D97-AF65-F5344CB8AC3E}">
        <p14:creationId xmlns:p14="http://schemas.microsoft.com/office/powerpoint/2010/main" val="1917733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5EB7F28-EC52-49BC-9CAA-0B49CFE9925B}" type="datetimeFigureOut">
              <a:rPr lang="en-US" smtClean="0"/>
              <a:t>30-Nov-14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C007F76-AC30-4255-9F63-DADF4BD9691F}" type="slidenum">
              <a:rPr lang="en-US" smtClean="0"/>
              <a:t>‹#›</a:t>
            </a:fld>
            <a:endParaRPr lang="en-US"/>
          </a:p>
        </p:txBody>
      </p:sp>
    </p:spTree>
    <p:extLst>
      <p:ext uri="{BB962C8B-B14F-4D97-AF65-F5344CB8AC3E}">
        <p14:creationId xmlns:p14="http://schemas.microsoft.com/office/powerpoint/2010/main" val="17181523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5EB7F28-EC52-49BC-9CAA-0B49CFE9925B}" type="datetimeFigureOut">
              <a:rPr lang="en-US" smtClean="0"/>
              <a:t>30-Nov-14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007F76-AC30-4255-9F63-DADF4BD9691F}" type="slidenum">
              <a:rPr lang="en-US" smtClean="0"/>
              <a:t>‹#›</a:t>
            </a:fld>
            <a:endParaRPr lang="en-US"/>
          </a:p>
        </p:txBody>
      </p:sp>
    </p:spTree>
    <p:extLst>
      <p:ext uri="{BB962C8B-B14F-4D97-AF65-F5344CB8AC3E}">
        <p14:creationId xmlns:p14="http://schemas.microsoft.com/office/powerpoint/2010/main" val="31144288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5EB7F28-EC52-49BC-9CAA-0B49CFE9925B}" type="datetimeFigureOut">
              <a:rPr lang="en-US" smtClean="0"/>
              <a:t>30-Nov-14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007F76-AC30-4255-9F63-DADF4BD9691F}" type="slidenum">
              <a:rPr lang="en-US" smtClean="0"/>
              <a:t>‹#›</a:t>
            </a:fld>
            <a:endParaRPr lang="en-US"/>
          </a:p>
        </p:txBody>
      </p:sp>
    </p:spTree>
    <p:extLst>
      <p:ext uri="{BB962C8B-B14F-4D97-AF65-F5344CB8AC3E}">
        <p14:creationId xmlns:p14="http://schemas.microsoft.com/office/powerpoint/2010/main" val="37926010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EB7F28-EC52-49BC-9CAA-0B49CFE9925B}" type="datetimeFigureOut">
              <a:rPr lang="en-US" smtClean="0"/>
              <a:t>30-Nov-14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007F76-AC30-4255-9F63-DADF4BD9691F}" type="slidenum">
              <a:rPr lang="en-US" smtClean="0"/>
              <a:t>‹#›</a:t>
            </a:fld>
            <a:endParaRPr lang="en-US"/>
          </a:p>
        </p:txBody>
      </p:sp>
    </p:spTree>
    <p:extLst>
      <p:ext uri="{BB962C8B-B14F-4D97-AF65-F5344CB8AC3E}">
        <p14:creationId xmlns:p14="http://schemas.microsoft.com/office/powerpoint/2010/main" val="1205651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chart" Target="../charts/chart1.xml"/><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png"/><Relationship Id="rId5" Type="http://schemas.openxmlformats.org/officeDocument/2006/relationships/chart" Target="../charts/chart2.xml"/><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png"/><Relationship Id="rId5" Type="http://schemas.openxmlformats.org/officeDocument/2006/relationships/chart" Target="../charts/chart3.xml"/><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png"/><Relationship Id="rId5" Type="http://schemas.openxmlformats.org/officeDocument/2006/relationships/chart" Target="../charts/chart4.xml"/><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6.xml"/><Relationship Id="rId9"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3999" y="0"/>
            <a:ext cx="9144000" cy="2387600"/>
          </a:xfrm>
        </p:spPr>
        <p:txBody>
          <a:bodyPr/>
          <a:lstStyle/>
          <a:p>
            <a:r>
              <a:rPr lang="en-US" dirty="0" smtClean="0"/>
              <a:t>Emotion Classification using EEG Signals</a:t>
            </a:r>
            <a:endParaRPr lang="en-US" dirty="0"/>
          </a:p>
        </p:txBody>
      </p:sp>
      <p:sp>
        <p:nvSpPr>
          <p:cNvPr id="3" name="Subtitle 2"/>
          <p:cNvSpPr>
            <a:spLocks noGrp="1"/>
          </p:cNvSpPr>
          <p:nvPr>
            <p:ph type="subTitle" idx="1"/>
          </p:nvPr>
        </p:nvSpPr>
        <p:spPr>
          <a:xfrm>
            <a:off x="6820524" y="4032354"/>
            <a:ext cx="3847475" cy="2063645"/>
          </a:xfrm>
        </p:spPr>
        <p:txBody>
          <a:bodyPr>
            <a:normAutofit/>
          </a:bodyPr>
          <a:lstStyle/>
          <a:p>
            <a:pPr algn="r"/>
            <a:r>
              <a:rPr lang="en-US" dirty="0" smtClean="0"/>
              <a:t>G. </a:t>
            </a:r>
            <a:r>
              <a:rPr lang="en-US" dirty="0" err="1" smtClean="0"/>
              <a:t>Nitesh</a:t>
            </a:r>
            <a:r>
              <a:rPr lang="en-US" dirty="0" smtClean="0"/>
              <a:t> </a:t>
            </a:r>
            <a:r>
              <a:rPr lang="en-US" dirty="0" err="1" smtClean="0"/>
              <a:t>Bharadwaj</a:t>
            </a:r>
            <a:endParaRPr lang="en-US" dirty="0" smtClean="0"/>
          </a:p>
          <a:p>
            <a:pPr algn="r"/>
            <a:r>
              <a:rPr lang="en-US" dirty="0" smtClean="0"/>
              <a:t>2011EE20514</a:t>
            </a:r>
          </a:p>
          <a:p>
            <a:pPr algn="r"/>
            <a:r>
              <a:rPr lang="en-US" dirty="0" smtClean="0"/>
              <a:t>Nipun Shrivastava</a:t>
            </a:r>
          </a:p>
          <a:p>
            <a:pPr algn="r"/>
            <a:r>
              <a:rPr lang="en-US" dirty="0" smtClean="0"/>
              <a:t>2011CS50288</a:t>
            </a:r>
          </a:p>
          <a:p>
            <a:pPr algn="r"/>
            <a:endParaRPr lang="en-US" dirty="0"/>
          </a:p>
        </p:txBody>
      </p:sp>
      <p:sp>
        <p:nvSpPr>
          <p:cNvPr id="7" name="Subtitle 2"/>
          <p:cNvSpPr txBox="1">
            <a:spLocks/>
          </p:cNvSpPr>
          <p:nvPr/>
        </p:nvSpPr>
        <p:spPr>
          <a:xfrm>
            <a:off x="931887" y="4032354"/>
            <a:ext cx="3847475" cy="2063646"/>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dirty="0" smtClean="0"/>
              <a:t>Supervisor</a:t>
            </a:r>
          </a:p>
          <a:p>
            <a:pPr algn="l"/>
            <a:r>
              <a:rPr lang="en-US" dirty="0" smtClean="0"/>
              <a:t>Dr. </a:t>
            </a:r>
            <a:r>
              <a:rPr lang="en-US" dirty="0" err="1" smtClean="0"/>
              <a:t>Jayadeva</a:t>
            </a:r>
            <a:endParaRPr lang="en-US" dirty="0" smtClean="0"/>
          </a:p>
          <a:p>
            <a:pPr algn="l"/>
            <a:r>
              <a:rPr lang="en-US" dirty="0" smtClean="0"/>
              <a:t>Teaching Assistant</a:t>
            </a:r>
          </a:p>
          <a:p>
            <a:pPr algn="l"/>
            <a:r>
              <a:rPr lang="en-US" dirty="0" err="1" smtClean="0"/>
              <a:t>Sumit</a:t>
            </a:r>
            <a:r>
              <a:rPr lang="en-US" dirty="0" smtClean="0"/>
              <a:t> </a:t>
            </a:r>
            <a:r>
              <a:rPr lang="en-US" dirty="0" err="1" smtClean="0"/>
              <a:t>Soman</a:t>
            </a:r>
            <a:endParaRPr lang="en-US" dirty="0" smtClean="0"/>
          </a:p>
          <a:p>
            <a:pPr algn="l"/>
            <a:endParaRPr lang="en-US" dirty="0"/>
          </a:p>
        </p:txBody>
      </p:sp>
      <p:sp>
        <p:nvSpPr>
          <p:cNvPr id="8" name="Title 1"/>
          <p:cNvSpPr txBox="1">
            <a:spLocks/>
          </p:cNvSpPr>
          <p:nvPr/>
        </p:nvSpPr>
        <p:spPr>
          <a:xfrm>
            <a:off x="1646418" y="1926236"/>
            <a:ext cx="9144000" cy="155148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000" dirty="0" smtClean="0"/>
              <a:t>EEL 781 - Project</a:t>
            </a:r>
            <a:endParaRPr lang="en-US" sz="4000" dirty="0"/>
          </a:p>
        </p:txBody>
      </p:sp>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037941977"/>
      </p:ext>
    </p:extLst>
  </p:cSld>
  <p:clrMapOvr>
    <a:masterClrMapping/>
  </p:clrMapOvr>
  <mc:AlternateContent xmlns:mc="http://schemas.openxmlformats.org/markup-compatibility/2006" xmlns:p14="http://schemas.microsoft.com/office/powerpoint/2010/main">
    <mc:Choice Requires="p14">
      <p:transition spd="slow" p14:dur="2000" advTm="17165"/>
    </mc:Choice>
    <mc:Fallback xmlns="">
      <p:transition spd="slow" advTm="171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p:cNvGraphicFramePr>
            <a:graphicFrameLocks/>
          </p:cNvGraphicFramePr>
          <p:nvPr>
            <p:extLst>
              <p:ext uri="{D42A27DB-BD31-4B8C-83A1-F6EECF244321}">
                <p14:modId xmlns:p14="http://schemas.microsoft.com/office/powerpoint/2010/main" val="2235762262"/>
              </p:ext>
            </p:extLst>
          </p:nvPr>
        </p:nvGraphicFramePr>
        <p:xfrm>
          <a:off x="0" y="0"/>
          <a:ext cx="12191999" cy="6858000"/>
        </p:xfrm>
        <a:graphic>
          <a:graphicData uri="http://schemas.openxmlformats.org/drawingml/2006/chart">
            <c:chart xmlns:c="http://schemas.openxmlformats.org/drawingml/2006/chart" xmlns:r="http://schemas.openxmlformats.org/officeDocument/2006/relationships" r:id="rId5"/>
          </a:graphicData>
        </a:graphic>
      </p:graphicFrame>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835442700"/>
      </p:ext>
    </p:extLst>
  </p:cSld>
  <p:clrMapOvr>
    <a:masterClrMapping/>
  </p:clrMapOvr>
  <mc:AlternateContent xmlns:mc="http://schemas.openxmlformats.org/markup-compatibility/2006" xmlns:p14="http://schemas.microsoft.com/office/powerpoint/2010/main">
    <mc:Choice Requires="p14">
      <p:transition spd="slow" p14:dur="2000" advTm="13838"/>
    </mc:Choice>
    <mc:Fallback xmlns="">
      <p:transition spd="slow" advTm="138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 and Analysis</a:t>
            </a:r>
            <a:endParaRPr lang="en-US" dirty="0"/>
          </a:p>
        </p:txBody>
      </p:sp>
      <p:sp>
        <p:nvSpPr>
          <p:cNvPr id="3" name="Content Placeholder 2"/>
          <p:cNvSpPr>
            <a:spLocks noGrp="1"/>
          </p:cNvSpPr>
          <p:nvPr>
            <p:ph idx="1"/>
          </p:nvPr>
        </p:nvSpPr>
        <p:spPr/>
        <p:txBody>
          <a:bodyPr>
            <a:normAutofit lnSpcReduction="10000"/>
          </a:bodyPr>
          <a:lstStyle/>
          <a:p>
            <a:pPr marL="0" indent="0">
              <a:buNone/>
            </a:pPr>
            <a:r>
              <a:rPr lang="en-US" dirty="0" smtClean="0"/>
              <a:t>Non Linearity:</a:t>
            </a:r>
          </a:p>
          <a:p>
            <a:pPr lvl="1"/>
            <a:r>
              <a:rPr lang="en-US" dirty="0" smtClean="0"/>
              <a:t>Using linear SVM and regression the accuracy was very low. </a:t>
            </a:r>
          </a:p>
          <a:p>
            <a:pPr lvl="1"/>
            <a:r>
              <a:rPr lang="en-US" dirty="0" smtClean="0"/>
              <a:t>This suggests non linear dependencies</a:t>
            </a:r>
          </a:p>
          <a:p>
            <a:pPr lvl="1"/>
            <a:r>
              <a:rPr lang="en-US" dirty="0" smtClean="0"/>
              <a:t>Use RBF Kernels</a:t>
            </a:r>
          </a:p>
          <a:p>
            <a:pPr marL="0" indent="0">
              <a:buNone/>
            </a:pPr>
            <a:r>
              <a:rPr lang="en-US" dirty="0" smtClean="0"/>
              <a:t>Over fitting:</a:t>
            </a:r>
          </a:p>
          <a:p>
            <a:pPr lvl="1"/>
            <a:r>
              <a:rPr lang="en-US" dirty="0" smtClean="0"/>
              <a:t>Initially, accuracy was 55% with training accuracy of 99%</a:t>
            </a:r>
          </a:p>
          <a:p>
            <a:pPr lvl="1"/>
            <a:r>
              <a:rPr lang="en-US" dirty="0" smtClean="0"/>
              <a:t>This, along with features/patterns ratio is indicative of over-fitting</a:t>
            </a:r>
          </a:p>
          <a:p>
            <a:pPr lvl="1"/>
            <a:r>
              <a:rPr lang="en-US" dirty="0" smtClean="0"/>
              <a:t>PCA was used</a:t>
            </a:r>
          </a:p>
          <a:p>
            <a:pPr marL="0" indent="0">
              <a:buNone/>
            </a:pPr>
            <a:r>
              <a:rPr lang="en-US" dirty="0" smtClean="0"/>
              <a:t>Interaction between brain regions:</a:t>
            </a:r>
            <a:endParaRPr lang="en-US" dirty="0"/>
          </a:p>
          <a:p>
            <a:pPr lvl="1"/>
            <a:r>
              <a:rPr lang="en-US" dirty="0" smtClean="0"/>
              <a:t>Using virtual channels</a:t>
            </a:r>
          </a:p>
          <a:p>
            <a:pPr lvl="1"/>
            <a:r>
              <a:rPr lang="en-US" dirty="0" smtClean="0"/>
              <a:t>Using MSCE Features</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052554727"/>
      </p:ext>
    </p:extLst>
  </p:cSld>
  <p:clrMapOvr>
    <a:masterClrMapping/>
  </p:clrMapOvr>
  <mc:AlternateContent xmlns:mc="http://schemas.openxmlformats.org/markup-compatibility/2006" xmlns:p14="http://schemas.microsoft.com/office/powerpoint/2010/main">
    <mc:Choice Requires="p14">
      <p:transition spd="slow" p14:dur="2000" advTm="57903"/>
    </mc:Choice>
    <mc:Fallback xmlns="">
      <p:transition spd="slow" advTm="579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p:cNvGraphicFramePr>
          <p:nvPr>
            <p:extLst>
              <p:ext uri="{D42A27DB-BD31-4B8C-83A1-F6EECF244321}">
                <p14:modId xmlns:p14="http://schemas.microsoft.com/office/powerpoint/2010/main" val="395986056"/>
              </p:ext>
            </p:extLst>
          </p:nvPr>
        </p:nvGraphicFramePr>
        <p:xfrm>
          <a:off x="1047750" y="1540043"/>
          <a:ext cx="10791325" cy="4754880"/>
        </p:xfrm>
        <a:graphic>
          <a:graphicData uri="http://schemas.openxmlformats.org/drawingml/2006/table">
            <a:tbl>
              <a:tblPr firstRow="1" bandRow="1">
                <a:tableStyleId>{5C22544A-7EE6-4342-B048-85BDC9FD1C3A}</a:tableStyleId>
              </a:tblPr>
              <a:tblGrid>
                <a:gridCol w="2158265"/>
                <a:gridCol w="2158265"/>
                <a:gridCol w="2158265"/>
                <a:gridCol w="2158265"/>
                <a:gridCol w="2158265"/>
              </a:tblGrid>
              <a:tr h="1188720">
                <a:tc>
                  <a:txBody>
                    <a:bodyPr/>
                    <a:lstStyle/>
                    <a:p>
                      <a:r>
                        <a:rPr lang="en-US" sz="2400" dirty="0" smtClean="0"/>
                        <a:t>Classification Method</a:t>
                      </a:r>
                      <a:endParaRPr lang="en-US" sz="2400" dirty="0"/>
                    </a:p>
                  </a:txBody>
                  <a:tcPr/>
                </a:tc>
                <a:tc>
                  <a:txBody>
                    <a:bodyPr/>
                    <a:lstStyle/>
                    <a:p>
                      <a:r>
                        <a:rPr lang="en-US" sz="2400" dirty="0" smtClean="0"/>
                        <a:t>Valence</a:t>
                      </a:r>
                      <a:endParaRPr lang="en-US" sz="2400" dirty="0"/>
                    </a:p>
                  </a:txBody>
                  <a:tcPr/>
                </a:tc>
                <a:tc>
                  <a:txBody>
                    <a:bodyPr/>
                    <a:lstStyle/>
                    <a:p>
                      <a:r>
                        <a:rPr lang="en-US" sz="2400" dirty="0" smtClean="0"/>
                        <a:t>Arousal</a:t>
                      </a:r>
                      <a:endParaRPr lang="en-US" sz="2400" dirty="0"/>
                    </a:p>
                  </a:txBody>
                  <a:tcPr/>
                </a:tc>
                <a:tc>
                  <a:txBody>
                    <a:bodyPr/>
                    <a:lstStyle/>
                    <a:p>
                      <a:r>
                        <a:rPr lang="en-US" sz="2400" dirty="0" smtClean="0"/>
                        <a:t>Dominance</a:t>
                      </a:r>
                      <a:endParaRPr lang="en-US" sz="2400" dirty="0"/>
                    </a:p>
                  </a:txBody>
                  <a:tcPr/>
                </a:tc>
                <a:tc>
                  <a:txBody>
                    <a:bodyPr/>
                    <a:lstStyle/>
                    <a:p>
                      <a:r>
                        <a:rPr lang="en-US" sz="2400" dirty="0" smtClean="0"/>
                        <a:t>Liking</a:t>
                      </a:r>
                      <a:endParaRPr lang="en-US" sz="2400" dirty="0"/>
                    </a:p>
                  </a:txBody>
                  <a:tcPr/>
                </a:tc>
              </a:tr>
              <a:tr h="1188720">
                <a:tc>
                  <a:txBody>
                    <a:bodyPr/>
                    <a:lstStyle/>
                    <a:p>
                      <a:r>
                        <a:rPr lang="en-US" sz="2400" dirty="0" smtClean="0"/>
                        <a:t>C-SVM with MSCE</a:t>
                      </a:r>
                      <a:endParaRPr lang="en-US" sz="2400" dirty="0"/>
                    </a:p>
                  </a:txBody>
                  <a:tcPr/>
                </a:tc>
                <a:tc>
                  <a:txBody>
                    <a:bodyPr/>
                    <a:lstStyle/>
                    <a:p>
                      <a:r>
                        <a:rPr lang="en-US" sz="2400" dirty="0" smtClean="0"/>
                        <a:t>57% ± 13%</a:t>
                      </a:r>
                      <a:endParaRPr lang="en-US" sz="2400" dirty="0"/>
                    </a:p>
                  </a:txBody>
                  <a:tcPr/>
                </a:tc>
                <a:tc>
                  <a:txBody>
                    <a:bodyPr/>
                    <a:lstStyle/>
                    <a:p>
                      <a:r>
                        <a:rPr lang="en-US" sz="2400" dirty="0" smtClean="0"/>
                        <a:t>47% ± 14.9%</a:t>
                      </a:r>
                      <a:endParaRPr lang="en-US" sz="2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dirty="0" smtClean="0"/>
                        <a:t>63% ± 14.5%</a:t>
                      </a:r>
                      <a:endParaRPr lang="en-US" sz="2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dirty="0" smtClean="0"/>
                        <a:t>86% ± 9%</a:t>
                      </a:r>
                      <a:endParaRPr lang="en-US" sz="2400" dirty="0"/>
                    </a:p>
                  </a:txBody>
                  <a:tcPr/>
                </a:tc>
              </a:tr>
              <a:tr h="1188720">
                <a:tc>
                  <a:txBody>
                    <a:bodyPr/>
                    <a:lstStyle/>
                    <a:p>
                      <a:r>
                        <a:rPr lang="en-US" sz="2400" dirty="0" smtClean="0"/>
                        <a:t>Error Back</a:t>
                      </a:r>
                    </a:p>
                    <a:p>
                      <a:r>
                        <a:rPr lang="en-US" sz="2400" dirty="0" smtClean="0"/>
                        <a:t>Propagation with MSCE</a:t>
                      </a:r>
                      <a:endParaRPr lang="en-US" sz="2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dirty="0" smtClean="0"/>
                        <a:t>52% ± 11%</a:t>
                      </a:r>
                      <a:endParaRPr lang="en-US" sz="2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dirty="0" smtClean="0"/>
                        <a:t>49% ± 8%</a:t>
                      </a:r>
                      <a:endParaRPr lang="en-US" sz="2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dirty="0" smtClean="0"/>
                        <a:t>59% ± 13%</a:t>
                      </a:r>
                      <a:endParaRPr lang="en-US" sz="2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dirty="0" smtClean="0"/>
                        <a:t>85% ± 7.5%</a:t>
                      </a:r>
                      <a:endParaRPr lang="en-US" sz="2400" dirty="0"/>
                    </a:p>
                  </a:txBody>
                  <a:tcPr/>
                </a:tc>
              </a:tr>
              <a:tr h="1188720">
                <a:tc>
                  <a:txBody>
                    <a:bodyPr/>
                    <a:lstStyle/>
                    <a:p>
                      <a:r>
                        <a:rPr lang="en-US" sz="2400" dirty="0" smtClean="0"/>
                        <a:t>Logistic regression with  MSCE</a:t>
                      </a:r>
                      <a:endParaRPr lang="en-US" sz="2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dirty="0" smtClean="0"/>
                        <a:t>53.5% ± 16%</a:t>
                      </a:r>
                      <a:endParaRPr lang="en-US" sz="2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dirty="0" smtClean="0"/>
                        <a:t>59.5% ± 16%</a:t>
                      </a:r>
                      <a:endParaRPr lang="en-US" sz="2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dirty="0" smtClean="0"/>
                        <a:t>69.5% ± 17%</a:t>
                      </a:r>
                      <a:endParaRPr lang="en-US" sz="2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400" dirty="0" smtClean="0"/>
                        <a:t>91.5% ± 5.5%</a:t>
                      </a:r>
                      <a:endParaRPr lang="en-US" sz="2400" dirty="0"/>
                    </a:p>
                  </a:txBody>
                  <a:tcPr/>
                </a:tc>
              </a:tr>
            </a:tbl>
          </a:graphicData>
        </a:graphic>
      </p:graphicFrame>
      <p:sp>
        <p:nvSpPr>
          <p:cNvPr id="5" name="Title 1"/>
          <p:cNvSpPr>
            <a:spLocks noGrp="1"/>
          </p:cNvSpPr>
          <p:nvPr>
            <p:ph type="title"/>
          </p:nvPr>
        </p:nvSpPr>
        <p:spPr>
          <a:xfrm>
            <a:off x="838200" y="365125"/>
            <a:ext cx="10515600" cy="1325563"/>
          </a:xfrm>
        </p:spPr>
        <p:txBody>
          <a:bodyPr/>
          <a:lstStyle/>
          <a:p>
            <a:r>
              <a:rPr lang="en-US" dirty="0" smtClean="0"/>
              <a:t>Training on Per Person Basis</a:t>
            </a:r>
            <a:endParaRPr lang="en-US" dirty="0"/>
          </a:p>
        </p:txBody>
      </p:sp>
      <p:sp>
        <p:nvSpPr>
          <p:cNvPr id="3" name="TextBox 2"/>
          <p:cNvSpPr txBox="1"/>
          <p:nvPr/>
        </p:nvSpPr>
        <p:spPr>
          <a:xfrm>
            <a:off x="5287584" y="6273225"/>
            <a:ext cx="3747541" cy="584775"/>
          </a:xfrm>
          <a:prstGeom prst="rect">
            <a:avLst/>
          </a:prstGeom>
          <a:noFill/>
        </p:spPr>
        <p:txBody>
          <a:bodyPr wrap="square" rtlCol="0">
            <a:spAutoFit/>
          </a:bodyPr>
          <a:lstStyle/>
          <a:p>
            <a:r>
              <a:rPr lang="en-US" sz="3200" dirty="0" smtClean="0"/>
              <a:t>Average Result</a:t>
            </a:r>
            <a:endParaRPr lang="en-US" sz="3200"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83255844"/>
      </p:ext>
    </p:extLst>
  </p:cSld>
  <p:clrMapOvr>
    <a:masterClrMapping/>
  </p:clrMapOvr>
  <mc:AlternateContent xmlns:mc="http://schemas.openxmlformats.org/markup-compatibility/2006" xmlns:p14="http://schemas.microsoft.com/office/powerpoint/2010/main">
    <mc:Choice Requires="p14">
      <p:transition spd="slow" p14:dur="2000" advTm="14087"/>
    </mc:Choice>
    <mc:Fallback xmlns="">
      <p:transition spd="slow" advTm="140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650827085"/>
              </p:ext>
            </p:extLst>
          </p:nvPr>
        </p:nvGraphicFramePr>
        <p:xfrm>
          <a:off x="838200" y="609600"/>
          <a:ext cx="10515600" cy="5567363"/>
        </p:xfrm>
        <a:graphic>
          <a:graphicData uri="http://schemas.openxmlformats.org/drawingml/2006/chart">
            <c:chart xmlns:c="http://schemas.openxmlformats.org/drawingml/2006/chart" xmlns:r="http://schemas.openxmlformats.org/officeDocument/2006/relationships" r:id="rId5"/>
          </a:graphicData>
        </a:graphic>
      </p:graphicFrame>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21319074"/>
      </p:ext>
    </p:extLst>
  </p:cSld>
  <p:clrMapOvr>
    <a:masterClrMapping/>
  </p:clrMapOvr>
  <mc:AlternateContent xmlns:mc="http://schemas.openxmlformats.org/markup-compatibility/2006" xmlns:p14="http://schemas.microsoft.com/office/powerpoint/2010/main">
    <mc:Choice Requires="p14">
      <p:transition spd="slow" p14:dur="2000" advTm="5250"/>
    </mc:Choice>
    <mc:Fallback xmlns="">
      <p:transition spd="slow" advTm="52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Chart 10"/>
          <p:cNvGraphicFramePr/>
          <p:nvPr>
            <p:extLst>
              <p:ext uri="{D42A27DB-BD31-4B8C-83A1-F6EECF244321}">
                <p14:modId xmlns:p14="http://schemas.microsoft.com/office/powerpoint/2010/main" val="3704635155"/>
              </p:ext>
            </p:extLst>
          </p:nvPr>
        </p:nvGraphicFramePr>
        <p:xfrm>
          <a:off x="962526" y="0"/>
          <a:ext cx="10684042" cy="6609347"/>
        </p:xfrm>
        <a:graphic>
          <a:graphicData uri="http://schemas.openxmlformats.org/drawingml/2006/chart">
            <c:chart xmlns:c="http://schemas.openxmlformats.org/drawingml/2006/chart" xmlns:r="http://schemas.openxmlformats.org/officeDocument/2006/relationships" r:id="rId5"/>
          </a:graphicData>
        </a:graphic>
      </p:graphicFrame>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794572863"/>
      </p:ext>
    </p:extLst>
  </p:cSld>
  <p:clrMapOvr>
    <a:masterClrMapping/>
  </p:clrMapOvr>
  <mc:AlternateContent xmlns:mc="http://schemas.openxmlformats.org/markup-compatibility/2006" xmlns:p14="http://schemas.microsoft.com/office/powerpoint/2010/main">
    <mc:Choice Requires="p14">
      <p:transition spd="slow" p14:dur="2000" advTm="6349"/>
    </mc:Choice>
    <mc:Fallback xmlns="">
      <p:transition spd="slow" advTm="63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 and Future Works</a:t>
            </a:r>
            <a:endParaRPr lang="en-US" dirty="0"/>
          </a:p>
        </p:txBody>
      </p:sp>
      <p:sp>
        <p:nvSpPr>
          <p:cNvPr id="3" name="Content Placeholder 2"/>
          <p:cNvSpPr>
            <a:spLocks noGrp="1"/>
          </p:cNvSpPr>
          <p:nvPr>
            <p:ph idx="1"/>
          </p:nvPr>
        </p:nvSpPr>
        <p:spPr/>
        <p:txBody>
          <a:bodyPr>
            <a:normAutofit/>
          </a:bodyPr>
          <a:lstStyle/>
          <a:p>
            <a:r>
              <a:rPr lang="en-US" dirty="0" smtClean="0"/>
              <a:t>Emotions aren't linear functions of spectral features.</a:t>
            </a:r>
          </a:p>
          <a:p>
            <a:r>
              <a:rPr lang="en-US" dirty="0" smtClean="0"/>
              <a:t>No cross correlation between the 4 labels</a:t>
            </a:r>
          </a:p>
          <a:p>
            <a:r>
              <a:rPr lang="en-US" dirty="0" smtClean="0"/>
              <a:t>C-SVM performed the best</a:t>
            </a:r>
          </a:p>
          <a:p>
            <a:r>
              <a:rPr lang="en-US" dirty="0" smtClean="0"/>
              <a:t>Accuracy comparable to referenced papers</a:t>
            </a:r>
          </a:p>
          <a:p>
            <a:pPr lvl="1"/>
            <a:r>
              <a:rPr lang="en-US" dirty="0" smtClean="0"/>
              <a:t>C-SVM implementations in [1], [2] have accuracies less than 60% while ours was around 64%. This is due to the addition of MSCE features</a:t>
            </a:r>
          </a:p>
          <a:p>
            <a:pPr lvl="1"/>
            <a:r>
              <a:rPr lang="en-US" dirty="0" smtClean="0"/>
              <a:t>The Bayesian log-posterior network in [2] boasts accuracy of 70% while they using only </a:t>
            </a:r>
            <a:r>
              <a:rPr lang="en-US" dirty="0" err="1" smtClean="0"/>
              <a:t>psd</a:t>
            </a:r>
            <a:r>
              <a:rPr lang="en-US" dirty="0" smtClean="0"/>
              <a:t> features. </a:t>
            </a:r>
          </a:p>
          <a:p>
            <a:r>
              <a:rPr lang="en-US" dirty="0" smtClean="0"/>
              <a:t>Better idea to have person specific learner</a:t>
            </a:r>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197003718"/>
      </p:ext>
    </p:extLst>
  </p:cSld>
  <p:clrMapOvr>
    <a:masterClrMapping/>
  </p:clrMapOvr>
  <mc:AlternateContent xmlns:mc="http://schemas.openxmlformats.org/markup-compatibility/2006" xmlns:p14="http://schemas.microsoft.com/office/powerpoint/2010/main">
    <mc:Choice Requires="p14">
      <p:transition spd="slow" p14:dur="2000" advTm="64310"/>
    </mc:Choice>
    <mc:Fallback xmlns="">
      <p:transition spd="slow" advTm="643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a:graphicFrameLocks/>
          </p:cNvGraphicFramePr>
          <p:nvPr>
            <p:extLst>
              <p:ext uri="{D42A27DB-BD31-4B8C-83A1-F6EECF244321}">
                <p14:modId xmlns:p14="http://schemas.microsoft.com/office/powerpoint/2010/main" val="2397731541"/>
              </p:ext>
            </p:extLst>
          </p:nvPr>
        </p:nvGraphicFramePr>
        <p:xfrm>
          <a:off x="838200" y="160421"/>
          <a:ext cx="10515600" cy="6304547"/>
        </p:xfrm>
        <a:graphic>
          <a:graphicData uri="http://schemas.openxmlformats.org/drawingml/2006/chart">
            <c:chart xmlns:c="http://schemas.openxmlformats.org/drawingml/2006/chart" xmlns:r="http://schemas.openxmlformats.org/officeDocument/2006/relationships" r:id="rId5"/>
          </a:graphicData>
        </a:graphic>
      </p:graphicFrame>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059858332"/>
      </p:ext>
    </p:extLst>
  </p:cSld>
  <p:clrMapOvr>
    <a:masterClrMapping/>
  </p:clrMapOvr>
  <mc:AlternateContent xmlns:mc="http://schemas.openxmlformats.org/markup-compatibility/2006" xmlns:p14="http://schemas.microsoft.com/office/powerpoint/2010/main">
    <mc:Choice Requires="p14">
      <p:transition spd="slow" p14:dur="2000" advTm="22178"/>
    </mc:Choice>
    <mc:Fallback xmlns="">
      <p:transition spd="slow" advTm="221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a:t>
            </a:r>
            <a:endParaRPr lang="en-US" dirty="0"/>
          </a:p>
        </p:txBody>
      </p:sp>
      <p:sp>
        <p:nvSpPr>
          <p:cNvPr id="3" name="Content Placeholder 2"/>
          <p:cNvSpPr>
            <a:spLocks noGrp="1"/>
          </p:cNvSpPr>
          <p:nvPr>
            <p:ph idx="1"/>
          </p:nvPr>
        </p:nvSpPr>
        <p:spPr/>
        <p:txBody>
          <a:bodyPr/>
          <a:lstStyle/>
          <a:p>
            <a:r>
              <a:rPr lang="en-US" dirty="0" smtClean="0"/>
              <a:t>To discriminate emotions in the valence, arousal, dominance and liking dimensions</a:t>
            </a:r>
          </a:p>
          <a:p>
            <a:r>
              <a:rPr lang="en-US" dirty="0" smtClean="0"/>
              <a:t>The project is broken down to few steps:</a:t>
            </a:r>
          </a:p>
          <a:p>
            <a:pPr lvl="1"/>
            <a:r>
              <a:rPr lang="en-US" dirty="0" smtClean="0"/>
              <a:t>Preprocessing Data</a:t>
            </a:r>
          </a:p>
          <a:p>
            <a:pPr lvl="1"/>
            <a:r>
              <a:rPr lang="en-US" dirty="0" smtClean="0"/>
              <a:t>Feature Extraction</a:t>
            </a:r>
          </a:p>
          <a:p>
            <a:pPr lvl="1"/>
            <a:r>
              <a:rPr lang="en-US" dirty="0" smtClean="0"/>
              <a:t>Feature Selection</a:t>
            </a:r>
          </a:p>
          <a:p>
            <a:pPr lvl="1"/>
            <a:r>
              <a:rPr lang="en-US" dirty="0" smtClean="0"/>
              <a:t>Learning</a:t>
            </a:r>
          </a:p>
          <a:p>
            <a:pPr lvl="1"/>
            <a:r>
              <a:rPr lang="en-US" dirty="0" smtClean="0"/>
              <a:t>Prediction &amp; Verification</a:t>
            </a:r>
            <a:endParaRPr lang="en-US" dirty="0"/>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45679487"/>
      </p:ext>
    </p:extLst>
  </p:cSld>
  <p:clrMapOvr>
    <a:masterClrMapping/>
  </p:clrMapOvr>
  <mc:AlternateContent xmlns:mc="http://schemas.openxmlformats.org/markup-compatibility/2006" xmlns:p14="http://schemas.microsoft.com/office/powerpoint/2010/main">
    <mc:Choice Requires="p14">
      <p:transition spd="slow" p14:dur="2000" advTm="24973"/>
    </mc:Choice>
    <mc:Fallback xmlns="">
      <p:transition spd="slow" advTm="249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Dataset Description</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200" y="1540812"/>
                <a:ext cx="10515600" cy="4351338"/>
              </a:xfrm>
            </p:spPr>
            <p:txBody>
              <a:bodyPr/>
              <a:lstStyle/>
              <a:p>
                <a:r>
                  <a:rPr lang="en-US" dirty="0" smtClean="0"/>
                  <a:t>DEAP Dataset</a:t>
                </a:r>
              </a:p>
              <a:p>
                <a:r>
                  <a:rPr lang="en-US" dirty="0" smtClean="0"/>
                  <a:t>Data from 32 users, each user viewing 40 video clips of 1minute</a:t>
                </a:r>
              </a:p>
              <a:p>
                <a:r>
                  <a:rPr lang="en-US" dirty="0" smtClean="0"/>
                  <a:t>Down sampled to 128Hz </a:t>
                </a:r>
              </a:p>
              <a:p>
                <a:r>
                  <a:rPr lang="en-US" dirty="0" smtClean="0"/>
                  <a:t>Each input vector </a:t>
                </a:r>
                <a14:m>
                  <m:oMath xmlns:m="http://schemas.openxmlformats.org/officeDocument/2006/math">
                    <m:r>
                      <a:rPr lang="en-US" b="0" i="1" smtClean="0">
                        <a:latin typeface="Cambria Math" panose="02040503050406030204" pitchFamily="18" charset="0"/>
                      </a:rPr>
                      <m:t>=128</m:t>
                    </m:r>
                    <m:r>
                      <a:rPr lang="en-US" b="0" i="1" smtClean="0">
                        <a:latin typeface="Cambria Math" panose="02040503050406030204" pitchFamily="18" charset="0"/>
                      </a:rPr>
                      <m:t>h𝑧</m:t>
                    </m:r>
                    <m:r>
                      <a:rPr lang="en-US" b="0" i="1" smtClean="0">
                        <a:latin typeface="Cambria Math" panose="02040503050406030204" pitchFamily="18" charset="0"/>
                      </a:rPr>
                      <m:t>∗63</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sec</m:t>
                        </m:r>
                      </m:fName>
                      <m:e>
                        <m:r>
                          <a:rPr lang="en-US" b="0" i="1" smtClean="0">
                            <a:latin typeface="Cambria Math" panose="02040503050406030204" pitchFamily="18" charset="0"/>
                          </a:rPr>
                          <m:t>=8064</m:t>
                        </m:r>
                      </m:e>
                    </m:func>
                  </m:oMath>
                </a14:m>
                <a:endParaRPr lang="en-US" b="0" dirty="0" smtClean="0"/>
              </a:p>
              <a:p>
                <a:r>
                  <a:rPr lang="en-US" dirty="0" smtClean="0"/>
                  <a:t>Filtered through band pass filter and pre-processed</a:t>
                </a:r>
              </a:p>
              <a:p>
                <a:r>
                  <a:rPr lang="en-US" dirty="0" smtClean="0"/>
                  <a:t>The ground truth is taken as rating from the participant</a:t>
                </a:r>
              </a:p>
              <a:p>
                <a:pPr marL="0" indent="0">
                  <a:buNone/>
                </a:pPr>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200" y="1540812"/>
                <a:ext cx="10515600" cy="4351338"/>
              </a:xfrm>
              <a:blipFill rotWithShape="0">
                <a:blip r:embed="rId5"/>
                <a:stretch>
                  <a:fillRect l="-1043" t="-2381"/>
                </a:stretch>
              </a:blipFill>
            </p:spPr>
            <p:txBody>
              <a:bodyPr/>
              <a:lstStyle/>
              <a:p>
                <a:r>
                  <a:rPr lang="en-US">
                    <a:noFill/>
                  </a:rPr>
                  <a:t> </a:t>
                </a:r>
              </a:p>
            </p:txBody>
          </p:sp>
        </mc:Fallback>
      </mc:AlternateContent>
      <p:pic>
        <p:nvPicPr>
          <p:cNvPr id="5" name="Picture 4"/>
          <p:cNvPicPr>
            <a:picLocks noChangeAspect="1"/>
          </p:cNvPicPr>
          <p:nvPr/>
        </p:nvPicPr>
        <p:blipFill>
          <a:blip r:embed="rId6"/>
          <a:stretch>
            <a:fillRect/>
          </a:stretch>
        </p:blipFill>
        <p:spPr>
          <a:xfrm>
            <a:off x="838200" y="4650951"/>
            <a:ext cx="9834797" cy="1749849"/>
          </a:xfrm>
          <a:prstGeom prst="rect">
            <a:avLst/>
          </a:prstGeom>
        </p:spPr>
      </p:pic>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658549292"/>
      </p:ext>
    </p:extLst>
  </p:cSld>
  <p:clrMapOvr>
    <a:masterClrMapping/>
  </p:clrMapOvr>
  <mc:AlternateContent xmlns:mc="http://schemas.openxmlformats.org/markup-compatibility/2006" xmlns:p14="http://schemas.microsoft.com/office/powerpoint/2010/main">
    <mc:Choice Requires="p14">
      <p:transition spd="slow" p14:dur="2000" advTm="23916"/>
    </mc:Choice>
    <mc:Fallback xmlns="">
      <p:transition spd="slow" advTm="239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 Extraction</a:t>
            </a:r>
            <a:endParaRPr lang="en-US" dirty="0"/>
          </a:p>
        </p:txBody>
      </p:sp>
      <p:sp>
        <p:nvSpPr>
          <p:cNvPr id="3" name="Content Placeholder 2"/>
          <p:cNvSpPr>
            <a:spLocks noGrp="1"/>
          </p:cNvSpPr>
          <p:nvPr>
            <p:ph idx="1"/>
          </p:nvPr>
        </p:nvSpPr>
        <p:spPr/>
        <p:txBody>
          <a:bodyPr/>
          <a:lstStyle/>
          <a:p>
            <a:r>
              <a:rPr lang="en-US" dirty="0" smtClean="0"/>
              <a:t>Apart from 32 given channels, 61 virtual channels are constructed</a:t>
            </a:r>
          </a:p>
          <a:p>
            <a:r>
              <a:rPr lang="en-US" dirty="0" smtClean="0"/>
              <a:t>PSD</a:t>
            </a:r>
          </a:p>
          <a:p>
            <a:pPr lvl="1"/>
            <a:r>
              <a:rPr lang="en-US" dirty="0" smtClean="0"/>
              <a:t>Common feature in papers [2], [3] and [4]</a:t>
            </a:r>
          </a:p>
          <a:p>
            <a:pPr lvl="1"/>
            <a:r>
              <a:rPr lang="en-US" dirty="0" smtClean="0"/>
              <a:t>The power spectral density is calculated using </a:t>
            </a:r>
            <a:r>
              <a:rPr lang="en-US" dirty="0" err="1" smtClean="0"/>
              <a:t>pwelch</a:t>
            </a:r>
            <a:r>
              <a:rPr lang="en-US" dirty="0" smtClean="0"/>
              <a:t> function in MATLAB with a hamming window of 2 seconds with a 50 percent overlap.</a:t>
            </a:r>
          </a:p>
          <a:p>
            <a:pPr lvl="1"/>
            <a:r>
              <a:rPr lang="en-US" dirty="0" smtClean="0"/>
              <a:t>The area under PSD v/s frequency curve gives the spectral power. </a:t>
            </a:r>
          </a:p>
          <a:p>
            <a:pPr lvl="1"/>
            <a:r>
              <a:rPr lang="en-US" dirty="0" smtClean="0"/>
              <a:t>Calculated for delta, alpha, beta and gamma bands</a:t>
            </a:r>
          </a:p>
          <a:p>
            <a:r>
              <a:rPr lang="en-US" dirty="0" smtClean="0"/>
              <a:t>Cross Spectrum Features</a:t>
            </a:r>
            <a:endParaRPr lang="en-US" dirty="0"/>
          </a:p>
          <a:p>
            <a:pPr lvl="1"/>
            <a:r>
              <a:rPr lang="en-US" dirty="0" smtClean="0"/>
              <a:t>Magnitude Squared Coherence Features</a:t>
            </a:r>
          </a:p>
          <a:p>
            <a:pPr lvl="1"/>
            <a:r>
              <a:rPr lang="en-US" dirty="0" smtClean="0"/>
              <a:t>Capture interactions between different regions of the brain</a:t>
            </a:r>
            <a:endParaRPr lang="en-US" dirty="0"/>
          </a:p>
          <a:p>
            <a:pPr lvl="1"/>
            <a:endParaRPr lang="en-US" dirty="0"/>
          </a:p>
          <a:p>
            <a:pPr lvl="1"/>
            <a:endParaRPr lang="en-US" dirty="0" smtClean="0"/>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52350153"/>
      </p:ext>
    </p:extLst>
  </p:cSld>
  <p:clrMapOvr>
    <a:masterClrMapping/>
  </p:clrMapOvr>
  <mc:AlternateContent xmlns:mc="http://schemas.openxmlformats.org/markup-compatibility/2006" xmlns:p14="http://schemas.microsoft.com/office/powerpoint/2010/main">
    <mc:Choice Requires="p14">
      <p:transition spd="slow" p14:dur="2000" advTm="20060"/>
    </mc:Choice>
    <mc:Fallback xmlns="">
      <p:transition spd="slow" advTm="200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 Extraction and Selection</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smtClean="0"/>
                  <a:t>In total, 372 PSD features and 496 MSCE features</a:t>
                </a:r>
              </a:p>
              <a:p>
                <a:r>
                  <a:rPr lang="en-US" dirty="0" smtClean="0"/>
                  <a:t>Number of input patterns was 1280</a:t>
                </a:r>
              </a:p>
              <a:p>
                <a:pPr marL="0" indent="0">
                  <a:buNone/>
                </a:pPr>
                <a:endParaRPr lang="en-US" dirty="0" smtClean="0"/>
              </a:p>
              <a:p>
                <a:pPr marL="0" indent="0">
                  <a:buNone/>
                </a:pPr>
                <a:r>
                  <a:rPr lang="en-US" dirty="0" smtClean="0"/>
                  <a:t>PCA:</a:t>
                </a:r>
              </a:p>
              <a:p>
                <a:pPr marL="0" indent="0">
                  <a:buNone/>
                </a:pPr>
                <a14:m>
                  <m:oMathPara xmlns:m="http://schemas.openxmlformats.org/officeDocument/2006/math">
                    <m:oMathParaPr>
                      <m:jc m:val="centerGroup"/>
                    </m:oMathParaPr>
                    <m:oMath xmlns:m="http://schemas.openxmlformats.org/officeDocument/2006/math">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𝑈</m:t>
                          </m:r>
                          <m:r>
                            <a:rPr lang="en-US" b="0" i="1" smtClean="0">
                              <a:latin typeface="Cambria Math" panose="02040503050406030204" pitchFamily="18" charset="0"/>
                            </a:rPr>
                            <m:t>,</m:t>
                          </m:r>
                          <m:r>
                            <a:rPr lang="en-US" b="0" i="1" smtClean="0">
                              <a:latin typeface="Cambria Math" panose="02040503050406030204" pitchFamily="18" charset="0"/>
                            </a:rPr>
                            <m:t>𝑆</m:t>
                          </m:r>
                          <m:r>
                            <a:rPr lang="en-US" b="0" i="1" smtClean="0">
                              <a:latin typeface="Cambria Math" panose="02040503050406030204" pitchFamily="18" charset="0"/>
                            </a:rPr>
                            <m:t>,</m:t>
                          </m:r>
                          <m:r>
                            <a:rPr lang="en-US" b="0" i="1" smtClean="0">
                              <a:latin typeface="Cambria Math" panose="02040503050406030204" pitchFamily="18" charset="0"/>
                            </a:rPr>
                            <m:t>𝑉</m:t>
                          </m:r>
                        </m:e>
                      </m:d>
                      <m:r>
                        <a:rPr lang="en-US" b="0" i="1" smtClean="0">
                          <a:latin typeface="Cambria Math" panose="02040503050406030204" pitchFamily="18" charset="0"/>
                        </a:rPr>
                        <m:t>=</m:t>
                      </m:r>
                      <m:r>
                        <a:rPr lang="en-US" b="0" i="1" smtClean="0">
                          <a:latin typeface="Cambria Math" panose="02040503050406030204" pitchFamily="18" charset="0"/>
                        </a:rPr>
                        <m:t>𝑆𝑉𝐷</m:t>
                      </m:r>
                      <m:d>
                        <m:dPr>
                          <m:ctrlPr>
                            <a:rPr lang="en-US" b="0" i="1" smtClean="0">
                              <a:latin typeface="Cambria Math" panose="02040503050406030204" pitchFamily="18" charset="0"/>
                            </a:rPr>
                          </m:ctrlPr>
                        </m:dPr>
                        <m:e>
                          <m:r>
                            <a:rPr lang="en-US" b="0" i="1" smtClean="0">
                              <a:latin typeface="Cambria Math" panose="02040503050406030204" pitchFamily="18" charset="0"/>
                            </a:rPr>
                            <m:t>𝑆𝑖𝑔𝑚𝑎</m:t>
                          </m:r>
                        </m:e>
                      </m:d>
                    </m:oMath>
                  </m:oMathPara>
                </a14:m>
                <a:endParaRPr lang="en-US" b="0" dirty="0" smtClean="0"/>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𝑉𝑎𝑟𝑖𝑎𝑛𝑐𝑒</m:t>
                      </m:r>
                      <m:r>
                        <a:rPr lang="en-US" b="0" i="1" smtClean="0">
                          <a:latin typeface="Cambria Math" panose="02040503050406030204" pitchFamily="18" charset="0"/>
                        </a:rPr>
                        <m:t> </m:t>
                      </m:r>
                      <m:r>
                        <a:rPr lang="en-US" b="0" i="1" smtClean="0">
                          <a:latin typeface="Cambria Math" panose="02040503050406030204" pitchFamily="18" charset="0"/>
                        </a:rPr>
                        <m:t>𝑅𝑒𝑡𝑎𝑖𝑛𝑒𝑑</m:t>
                      </m:r>
                      <m:r>
                        <a:rPr lang="en-US" b="0" i="1" smtClean="0">
                          <a:latin typeface="Cambria Math" panose="02040503050406030204" pitchFamily="18" charset="0"/>
                        </a:rPr>
                        <m:t>= </m:t>
                      </m:r>
                      <m:f>
                        <m:fPr>
                          <m:ctrlPr>
                            <a:rPr lang="en-US" b="0" i="1" smtClean="0">
                              <a:latin typeface="Cambria Math" panose="02040503050406030204" pitchFamily="18" charset="0"/>
                            </a:rPr>
                          </m:ctrlPr>
                        </m:fPr>
                        <m:num>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1</m:t>
                              </m:r>
                            </m:sub>
                            <m:sup>
                              <m:r>
                                <a:rPr lang="en-US" b="0" i="1" smtClean="0">
                                  <a:latin typeface="Cambria Math" panose="02040503050406030204" pitchFamily="18" charset="0"/>
                                </a:rPr>
                                <m:t>𝑘</m:t>
                              </m:r>
                            </m:sup>
                            <m:e>
                              <m:r>
                                <a:rPr lang="en-US" b="0" i="1" smtClean="0">
                                  <a:latin typeface="Cambria Math" panose="02040503050406030204" pitchFamily="18" charset="0"/>
                                </a:rPr>
                                <m:t>𝑆</m:t>
                              </m:r>
                              <m:r>
                                <a:rPr lang="en-US" b="0" i="1" baseline="-25000" smtClean="0">
                                  <a:latin typeface="Cambria Math" panose="02040503050406030204" pitchFamily="18" charset="0"/>
                                </a:rPr>
                                <m:t>𝑖𝑖</m:t>
                              </m:r>
                            </m:e>
                          </m:nary>
                        </m:num>
                        <m:den>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1</m:t>
                              </m:r>
                            </m:sub>
                            <m:sup>
                              <m:r>
                                <a:rPr lang="en-US" b="0" i="1" smtClean="0">
                                  <a:latin typeface="Cambria Math" panose="02040503050406030204" pitchFamily="18" charset="0"/>
                                </a:rPr>
                                <m:t>𝑛</m:t>
                              </m:r>
                            </m:sup>
                            <m:e>
                              <m:r>
                                <a:rPr lang="en-US" b="0" i="1" smtClean="0">
                                  <a:latin typeface="Cambria Math" panose="02040503050406030204" pitchFamily="18" charset="0"/>
                                </a:rPr>
                                <m:t>𝑆</m:t>
                              </m:r>
                              <m:r>
                                <a:rPr lang="en-US" b="0" i="1" baseline="-25000" smtClean="0">
                                  <a:latin typeface="Cambria Math" panose="02040503050406030204" pitchFamily="18" charset="0"/>
                                </a:rPr>
                                <m:t>𝑖𝑖</m:t>
                              </m:r>
                            </m:e>
                          </m:nary>
                        </m:den>
                      </m:f>
                    </m:oMath>
                  </m:oMathPara>
                </a14:m>
                <a:endParaRPr lang="en-US" dirty="0" smtClean="0"/>
              </a:p>
              <a:p>
                <a:r>
                  <a:rPr lang="en-US" dirty="0" smtClean="0"/>
                  <a:t>With </a:t>
                </a:r>
                <a:r>
                  <a:rPr lang="en-US" b="1" dirty="0" smtClean="0"/>
                  <a:t>40 features</a:t>
                </a:r>
                <a:r>
                  <a:rPr lang="en-US" dirty="0" smtClean="0"/>
                  <a:t>, </a:t>
                </a:r>
                <a:r>
                  <a:rPr lang="en-US" b="1" dirty="0" smtClean="0"/>
                  <a:t>98%</a:t>
                </a:r>
                <a:r>
                  <a:rPr lang="en-US" dirty="0" smtClean="0"/>
                  <a:t> of variance retained.</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5"/>
                <a:stretch>
                  <a:fillRect l="-1217" t="-2241"/>
                </a:stretch>
              </a:blipFill>
            </p:spPr>
            <p:txBody>
              <a:bodyPr/>
              <a:lstStyle/>
              <a:p>
                <a:r>
                  <a:rPr lang="en-US">
                    <a:noFill/>
                  </a:rPr>
                  <a:t> </a:t>
                </a:r>
              </a:p>
            </p:txBody>
          </p:sp>
        </mc:Fallback>
      </mc:AlternateContent>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249573486"/>
      </p:ext>
    </p:extLst>
  </p:cSld>
  <p:clrMapOvr>
    <a:masterClrMapping/>
  </p:clrMapOvr>
  <mc:AlternateContent xmlns:mc="http://schemas.openxmlformats.org/markup-compatibility/2006" xmlns:p14="http://schemas.microsoft.com/office/powerpoint/2010/main">
    <mc:Choice Requires="p14">
      <p:transition spd="slow" p14:dur="2000" advTm="30302"/>
    </mc:Choice>
    <mc:Fallback xmlns="">
      <p:transition spd="slow" advTm="303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 Neural Network</a:t>
            </a:r>
            <a:endParaRPr lang="en-US" dirty="0"/>
          </a:p>
        </p:txBody>
      </p:sp>
      <p:sp>
        <p:nvSpPr>
          <p:cNvPr id="3" name="Content Placeholder 2"/>
          <p:cNvSpPr>
            <a:spLocks noGrp="1"/>
          </p:cNvSpPr>
          <p:nvPr>
            <p:ph idx="1"/>
          </p:nvPr>
        </p:nvSpPr>
        <p:spPr/>
        <p:txBody>
          <a:bodyPr/>
          <a:lstStyle/>
          <a:p>
            <a:r>
              <a:rPr lang="en-US" dirty="0" smtClean="0"/>
              <a:t>A simple 2 layer feed forward network</a:t>
            </a:r>
          </a:p>
          <a:p>
            <a:r>
              <a:rPr lang="en-US" dirty="0" smtClean="0"/>
              <a:t>Error back propagation is implemented in MATLAB</a:t>
            </a:r>
          </a:p>
          <a:p>
            <a:r>
              <a:rPr lang="en-US" dirty="0" smtClean="0"/>
              <a:t>Varying the number of hidden layer neurons</a:t>
            </a:r>
          </a:p>
          <a:p>
            <a:r>
              <a:rPr lang="en-US" dirty="0" smtClean="0"/>
              <a:t>Learning all four classes simultaneously v/s individually</a:t>
            </a:r>
            <a:endParaRPr lang="en-US" dirty="0"/>
          </a:p>
        </p:txBody>
      </p:sp>
      <p:pic>
        <p:nvPicPr>
          <p:cNvPr id="1026" name="Picture 2" descr="http://docs.opencv.org/_images/mlp.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38859" y="3814388"/>
            <a:ext cx="2861716" cy="2586412"/>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6"/>
          <a:stretch>
            <a:fillRect/>
          </a:stretch>
        </p:blipFill>
        <p:spPr>
          <a:xfrm>
            <a:off x="5091114" y="3883962"/>
            <a:ext cx="2838684" cy="2516838"/>
          </a:xfrm>
          <a:prstGeom prst="rect">
            <a:avLst/>
          </a:prstGeom>
        </p:spPr>
      </p:pic>
      <mc:AlternateContent xmlns:mc="http://schemas.openxmlformats.org/markup-compatibility/2006" xmlns:a14="http://schemas.microsoft.com/office/drawing/2010/main">
        <mc:Choice Requires="a14">
          <p:sp>
            <p:nvSpPr>
              <p:cNvPr id="8" name="TextBox 7"/>
              <p:cNvSpPr txBox="1"/>
              <p:nvPr/>
            </p:nvSpPr>
            <p:spPr>
              <a:xfrm>
                <a:off x="7465103" y="4861372"/>
                <a:ext cx="3267854" cy="738664"/>
              </a:xfrm>
              <a:prstGeom prst="rect">
                <a:avLst/>
              </a:prstGeom>
              <a:noFill/>
            </p:spPr>
            <p:txBody>
              <a:bodyPr wrap="square" lIns="0" tIns="0" rIns="0" bIns="0" rtlCol="0">
                <a:spAutoFit/>
              </a:bodyPr>
              <a:lstStyle/>
              <a:p>
                <a:pPr lvl="1"/>
                <a:r>
                  <a:rPr lang="en-US" sz="3200" b="0" dirty="0" smtClean="0"/>
                  <a:t>*</a:t>
                </a:r>
                <a14:m>
                  <m:oMath xmlns:m="http://schemas.openxmlformats.org/officeDocument/2006/math">
                    <m:r>
                      <a:rPr lang="en-US" sz="3200" b="0" i="1" smtClean="0">
                        <a:latin typeface="Cambria Math" panose="02040503050406030204" pitchFamily="18" charset="0"/>
                      </a:rPr>
                      <m:t>4</m:t>
                    </m:r>
                  </m:oMath>
                </a14:m>
                <a:endParaRPr lang="en-US" sz="3200" b="0" i="1" dirty="0" smtClean="0">
                  <a:latin typeface="Cambria Math" panose="02040503050406030204" pitchFamily="18" charset="0"/>
                </a:endParaRPr>
              </a:p>
              <a:p>
                <a:pPr lvl="1"/>
                <a14:m>
                  <m:oMathPara xmlns:m="http://schemas.openxmlformats.org/officeDocument/2006/math">
                    <m:oMathParaPr>
                      <m:jc m:val="centerGroup"/>
                    </m:oMathParaPr>
                    <m:oMath xmlns:m="http://schemas.openxmlformats.org/officeDocument/2006/math">
                      <m:r>
                        <a:rPr lang="en-US" sz="1600" b="0" i="1" smtClean="0">
                          <a:latin typeface="Cambria Math" panose="02040503050406030204" pitchFamily="18" charset="0"/>
                        </a:rPr>
                        <m:t>(</m:t>
                      </m:r>
                      <m:r>
                        <a:rPr lang="en-US" sz="1600" b="0" i="1" smtClean="0">
                          <a:latin typeface="Cambria Math" panose="02040503050406030204" pitchFamily="18" charset="0"/>
                        </a:rPr>
                        <m:t>𝑓𝑜𝑟</m:t>
                      </m:r>
                      <m:r>
                        <a:rPr lang="en-US" sz="1600" b="0" i="1" smtClean="0">
                          <a:latin typeface="Cambria Math" panose="02040503050406030204" pitchFamily="18" charset="0"/>
                        </a:rPr>
                        <m:t> </m:t>
                      </m:r>
                      <m:r>
                        <a:rPr lang="en-US" sz="1600" b="0" i="1" smtClean="0">
                          <a:latin typeface="Cambria Math" panose="02040503050406030204" pitchFamily="18" charset="0"/>
                        </a:rPr>
                        <m:t>𝑒𝑎𝑐h</m:t>
                      </m:r>
                      <m:r>
                        <a:rPr lang="en-US" sz="1600" b="0" i="1" smtClean="0">
                          <a:latin typeface="Cambria Math" panose="02040503050406030204" pitchFamily="18" charset="0"/>
                        </a:rPr>
                        <m:t> </m:t>
                      </m:r>
                      <m:r>
                        <a:rPr lang="en-US" sz="1600" b="0" i="1" smtClean="0">
                          <a:latin typeface="Cambria Math" panose="02040503050406030204" pitchFamily="18" charset="0"/>
                        </a:rPr>
                        <m:t>𝑜𝑓</m:t>
                      </m:r>
                      <m:r>
                        <a:rPr lang="en-US" sz="1600" b="0" i="1" smtClean="0">
                          <a:latin typeface="Cambria Math" panose="02040503050406030204" pitchFamily="18" charset="0"/>
                        </a:rPr>
                        <m:t> </m:t>
                      </m:r>
                      <m:r>
                        <a:rPr lang="en-US" sz="1600" b="0" i="1" smtClean="0">
                          <a:latin typeface="Cambria Math" panose="02040503050406030204" pitchFamily="18" charset="0"/>
                        </a:rPr>
                        <m:t>𝑡h𝑒</m:t>
                      </m:r>
                      <m:r>
                        <a:rPr lang="en-US" sz="1600" b="0" i="1" smtClean="0">
                          <a:latin typeface="Cambria Math" panose="02040503050406030204" pitchFamily="18" charset="0"/>
                        </a:rPr>
                        <m:t> 4 </m:t>
                      </m:r>
                      <m:r>
                        <a:rPr lang="en-US" sz="1600" b="0" i="1" smtClean="0">
                          <a:latin typeface="Cambria Math" panose="02040503050406030204" pitchFamily="18" charset="0"/>
                        </a:rPr>
                        <m:t>𝑝𝑎𝑟𝑎𝑚𝑒𝑡𝑒𝑟𝑠</m:t>
                      </m:r>
                      <m:r>
                        <a:rPr lang="en-US" sz="1600" b="0" i="1" smtClean="0">
                          <a:latin typeface="Cambria Math" panose="02040503050406030204" pitchFamily="18" charset="0"/>
                        </a:rPr>
                        <m:t>)</m:t>
                      </m:r>
                    </m:oMath>
                  </m:oMathPara>
                </a14:m>
                <a:endParaRPr lang="en-US" sz="1050" dirty="0"/>
              </a:p>
            </p:txBody>
          </p:sp>
        </mc:Choice>
        <mc:Fallback xmlns="">
          <p:sp>
            <p:nvSpPr>
              <p:cNvPr id="8" name="TextBox 7"/>
              <p:cNvSpPr txBox="1">
                <a:spLocks noRot="1" noChangeAspect="1" noMove="1" noResize="1" noEditPoints="1" noAdjustHandles="1" noChangeArrowheads="1" noChangeShapeType="1" noTextEdit="1"/>
              </p:cNvSpPr>
              <p:nvPr/>
            </p:nvSpPr>
            <p:spPr>
              <a:xfrm>
                <a:off x="7465103" y="4861372"/>
                <a:ext cx="3267854" cy="738664"/>
              </a:xfrm>
              <a:prstGeom prst="rect">
                <a:avLst/>
              </a:prstGeom>
              <a:blipFill rotWithShape="0">
                <a:blip r:embed="rId8"/>
                <a:stretch>
                  <a:fillRect t="-15574" r="-4291" b="-9836"/>
                </a:stretch>
              </a:blipFill>
            </p:spPr>
            <p:txBody>
              <a:bodyPr/>
              <a:lstStyle/>
              <a:p>
                <a:r>
                  <a:rPr lang="en-US">
                    <a:noFill/>
                  </a:rPr>
                  <a:t> </a:t>
                </a:r>
              </a:p>
            </p:txBody>
          </p:sp>
        </mc:Fallback>
      </mc:AlternateContent>
      <p:sp>
        <p:nvSpPr>
          <p:cNvPr id="9" name="TextBox 8"/>
          <p:cNvSpPr txBox="1"/>
          <p:nvPr/>
        </p:nvSpPr>
        <p:spPr>
          <a:xfrm>
            <a:off x="6205928" y="6176963"/>
            <a:ext cx="2773180" cy="523220"/>
          </a:xfrm>
          <a:prstGeom prst="rect">
            <a:avLst/>
          </a:prstGeom>
          <a:noFill/>
        </p:spPr>
        <p:txBody>
          <a:bodyPr wrap="square" rtlCol="0">
            <a:spAutoFit/>
          </a:bodyPr>
          <a:lstStyle/>
          <a:p>
            <a:r>
              <a:rPr lang="en-US" sz="2800" dirty="0" smtClean="0"/>
              <a:t>Individual Model</a:t>
            </a:r>
            <a:endParaRPr lang="en-US" sz="2800" dirty="0"/>
          </a:p>
        </p:txBody>
      </p:sp>
      <p:sp>
        <p:nvSpPr>
          <p:cNvPr id="11" name="TextBox 10"/>
          <p:cNvSpPr txBox="1"/>
          <p:nvPr/>
        </p:nvSpPr>
        <p:spPr>
          <a:xfrm>
            <a:off x="106999" y="6176963"/>
            <a:ext cx="3460659" cy="523220"/>
          </a:xfrm>
          <a:prstGeom prst="rect">
            <a:avLst/>
          </a:prstGeom>
          <a:noFill/>
        </p:spPr>
        <p:txBody>
          <a:bodyPr wrap="square" rtlCol="0">
            <a:spAutoFit/>
          </a:bodyPr>
          <a:lstStyle/>
          <a:p>
            <a:r>
              <a:rPr lang="en-US" sz="2800" dirty="0" smtClean="0"/>
              <a:t>Simultaneous Model</a:t>
            </a:r>
            <a:endParaRPr lang="en-US" sz="2800" dirty="0"/>
          </a:p>
        </p:txBody>
      </p:sp>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983343229"/>
      </p:ext>
    </p:extLst>
  </p:cSld>
  <p:clrMapOvr>
    <a:masterClrMapping/>
  </p:clrMapOvr>
  <mc:AlternateContent xmlns:mc="http://schemas.openxmlformats.org/markup-compatibility/2006" xmlns:p14="http://schemas.microsoft.com/office/powerpoint/2010/main">
    <mc:Choice Requires="p14">
      <p:transition spd="slow" p14:dur="2000" advTm="42419"/>
    </mc:Choice>
    <mc:Fallback xmlns="">
      <p:transition spd="slow" advTm="424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c-SVM and Logistic Regression</a:t>
            </a:r>
            <a:endParaRPr lang="en-US" dirty="0"/>
          </a:p>
        </p:txBody>
      </p:sp>
      <p:sp>
        <p:nvSpPr>
          <p:cNvPr id="3" name="Content Placeholder 2"/>
          <p:cNvSpPr>
            <a:spLocks noGrp="1"/>
          </p:cNvSpPr>
          <p:nvPr>
            <p:ph idx="1"/>
          </p:nvPr>
        </p:nvSpPr>
        <p:spPr/>
        <p:txBody>
          <a:bodyPr>
            <a:normAutofit/>
          </a:bodyPr>
          <a:lstStyle/>
          <a:p>
            <a:pPr marL="0" indent="0">
              <a:buNone/>
            </a:pPr>
            <a:r>
              <a:rPr lang="en-US" dirty="0" smtClean="0"/>
              <a:t>c-SVM</a:t>
            </a:r>
          </a:p>
          <a:p>
            <a:pPr lvl="1"/>
            <a:r>
              <a:rPr lang="en-US" dirty="0" smtClean="0"/>
              <a:t>Using LibSVM</a:t>
            </a:r>
          </a:p>
          <a:p>
            <a:pPr lvl="1"/>
            <a:r>
              <a:rPr lang="en-US" dirty="0" smtClean="0"/>
              <a:t>Tested using RBF Kernel	</a:t>
            </a:r>
            <a:endParaRPr lang="en-US" dirty="0"/>
          </a:p>
          <a:p>
            <a:pPr lvl="1"/>
            <a:r>
              <a:rPr lang="en-US" dirty="0" smtClean="0"/>
              <a:t>Changing gamma and c values – Coordinate Descent</a:t>
            </a:r>
          </a:p>
          <a:p>
            <a:pPr lvl="1"/>
            <a:r>
              <a:rPr lang="en-US" dirty="0" smtClean="0"/>
              <a:t>Cross validation using 10 trials</a:t>
            </a:r>
          </a:p>
          <a:p>
            <a:pPr marL="0" indent="0">
              <a:buNone/>
            </a:pPr>
            <a:r>
              <a:rPr lang="en-US" dirty="0" smtClean="0"/>
              <a:t>Logistic Regression</a:t>
            </a:r>
          </a:p>
          <a:p>
            <a:pPr lvl="1"/>
            <a:r>
              <a:rPr lang="en-US" dirty="0" smtClean="0"/>
              <a:t>A logistic classifier was implemented in MATLAB</a:t>
            </a:r>
          </a:p>
          <a:p>
            <a:pPr lvl="1"/>
            <a:r>
              <a:rPr lang="en-US" dirty="0" smtClean="0"/>
              <a:t>Theta values were evaluated</a:t>
            </a:r>
          </a:p>
          <a:p>
            <a:pPr lvl="1"/>
            <a:r>
              <a:rPr lang="en-US" dirty="0" smtClean="0"/>
              <a:t>Different stopping criteria were used to get best accuracy</a:t>
            </a:r>
          </a:p>
          <a:p>
            <a:endParaRPr lang="en-US"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801918443"/>
      </p:ext>
    </p:extLst>
  </p:cSld>
  <p:clrMapOvr>
    <a:masterClrMapping/>
  </p:clrMapOvr>
  <mc:AlternateContent xmlns:mc="http://schemas.openxmlformats.org/markup-compatibility/2006" xmlns:p14="http://schemas.microsoft.com/office/powerpoint/2010/main">
    <mc:Choice Requires="p14">
      <p:transition spd="slow" p14:dur="2000" advTm="45102"/>
    </mc:Choice>
    <mc:Fallback xmlns="">
      <p:transition spd="slow" advTm="451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Prediction and Verification</a:t>
            </a:r>
            <a:endParaRPr lang="en-US" dirty="0"/>
          </a:p>
        </p:txBody>
      </p:sp>
      <p:sp>
        <p:nvSpPr>
          <p:cNvPr id="3" name="Content Placeholder 2"/>
          <p:cNvSpPr>
            <a:spLocks noGrp="1"/>
          </p:cNvSpPr>
          <p:nvPr>
            <p:ph idx="1"/>
          </p:nvPr>
        </p:nvSpPr>
        <p:spPr/>
        <p:txBody>
          <a:bodyPr/>
          <a:lstStyle/>
          <a:p>
            <a:pPr marL="0" indent="0">
              <a:buNone/>
            </a:pPr>
            <a:r>
              <a:rPr lang="en-US" dirty="0" smtClean="0"/>
              <a:t>Cross Validation:</a:t>
            </a:r>
          </a:p>
          <a:p>
            <a:r>
              <a:rPr lang="en-US" dirty="0" smtClean="0"/>
              <a:t>Randomly separate patterns into training and test sets in a ratio of 4:1</a:t>
            </a:r>
          </a:p>
          <a:p>
            <a:r>
              <a:rPr lang="en-US" dirty="0" smtClean="0"/>
              <a:t>Train on the training set, test on test set</a:t>
            </a:r>
          </a:p>
          <a:p>
            <a:r>
              <a:rPr lang="en-US" dirty="0" smtClean="0"/>
              <a:t>Repeat for n trials</a:t>
            </a:r>
          </a:p>
          <a:p>
            <a:r>
              <a:rPr lang="en-US" dirty="0" smtClean="0"/>
              <a:t>Report mean and standard deviation of accuracy</a:t>
            </a:r>
          </a:p>
          <a:p>
            <a:endParaRPr lang="en-US"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285787953"/>
      </p:ext>
    </p:extLst>
  </p:cSld>
  <p:clrMapOvr>
    <a:masterClrMapping/>
  </p:clrMapOvr>
  <mc:AlternateContent xmlns:mc="http://schemas.openxmlformats.org/markup-compatibility/2006" xmlns:p14="http://schemas.microsoft.com/office/powerpoint/2010/main">
    <mc:Choice Requires="p14">
      <p:transition spd="slow" p14:dur="2000" advTm="49669"/>
    </mc:Choice>
    <mc:Fallback xmlns="">
      <p:transition spd="slow" advTm="496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022542181"/>
              </p:ext>
            </p:extLst>
          </p:nvPr>
        </p:nvGraphicFramePr>
        <p:xfrm>
          <a:off x="752475" y="16040"/>
          <a:ext cx="10926180" cy="6257260"/>
        </p:xfrm>
        <a:graphic>
          <a:graphicData uri="http://schemas.openxmlformats.org/drawingml/2006/table">
            <a:tbl>
              <a:tblPr firstRow="1" bandRow="1">
                <a:tableStyleId>{7DF18680-E054-41AD-8BC1-D1AEF772440D}</a:tableStyleId>
              </a:tblPr>
              <a:tblGrid>
                <a:gridCol w="2185236"/>
                <a:gridCol w="2185236"/>
                <a:gridCol w="2185236"/>
                <a:gridCol w="2185236"/>
                <a:gridCol w="2185236"/>
              </a:tblGrid>
              <a:tr h="763132">
                <a:tc>
                  <a:txBody>
                    <a:bodyPr/>
                    <a:lstStyle/>
                    <a:p>
                      <a:r>
                        <a:rPr lang="en-US" sz="2400" dirty="0" smtClean="0"/>
                        <a:t>Classification Method</a:t>
                      </a:r>
                      <a:endParaRPr lang="en-US" sz="2400" dirty="0"/>
                    </a:p>
                  </a:txBody>
                  <a:tcPr/>
                </a:tc>
                <a:tc>
                  <a:txBody>
                    <a:bodyPr/>
                    <a:lstStyle/>
                    <a:p>
                      <a:r>
                        <a:rPr lang="en-US" sz="2400" dirty="0" smtClean="0"/>
                        <a:t>Valence</a:t>
                      </a:r>
                      <a:endParaRPr lang="en-US" sz="2400" dirty="0"/>
                    </a:p>
                  </a:txBody>
                  <a:tcPr/>
                </a:tc>
                <a:tc>
                  <a:txBody>
                    <a:bodyPr/>
                    <a:lstStyle/>
                    <a:p>
                      <a:r>
                        <a:rPr lang="en-US" sz="2400" dirty="0" smtClean="0"/>
                        <a:t>Arousal</a:t>
                      </a:r>
                      <a:endParaRPr lang="en-US" sz="2400" dirty="0"/>
                    </a:p>
                  </a:txBody>
                  <a:tcPr/>
                </a:tc>
                <a:tc>
                  <a:txBody>
                    <a:bodyPr/>
                    <a:lstStyle/>
                    <a:p>
                      <a:r>
                        <a:rPr lang="en-US" sz="2400" dirty="0" smtClean="0"/>
                        <a:t>Dominance</a:t>
                      </a:r>
                      <a:endParaRPr lang="en-US" sz="2400" dirty="0"/>
                    </a:p>
                  </a:txBody>
                  <a:tcPr/>
                </a:tc>
                <a:tc>
                  <a:txBody>
                    <a:bodyPr/>
                    <a:lstStyle/>
                    <a:p>
                      <a:r>
                        <a:rPr lang="en-US" sz="2400" dirty="0" smtClean="0"/>
                        <a:t>Liking</a:t>
                      </a:r>
                    </a:p>
                  </a:txBody>
                  <a:tcPr/>
                </a:tc>
              </a:tr>
              <a:tr h="587980">
                <a:tc>
                  <a:txBody>
                    <a:bodyPr/>
                    <a:lstStyle/>
                    <a:p>
                      <a:r>
                        <a:rPr lang="en-US" sz="2400" dirty="0" smtClean="0"/>
                        <a:t>C-SVM</a:t>
                      </a:r>
                      <a:endParaRPr lang="en-US" sz="2400" dirty="0"/>
                    </a:p>
                  </a:txBody>
                  <a:tcPr/>
                </a:tc>
                <a:tc>
                  <a:txBody>
                    <a:bodyPr/>
                    <a:lstStyle/>
                    <a:p>
                      <a:r>
                        <a:rPr lang="en-US" sz="2400" dirty="0" smtClean="0"/>
                        <a:t>56% ± 2.9%</a:t>
                      </a:r>
                      <a:endParaRPr lang="en-US" sz="2400" dirty="0"/>
                    </a:p>
                  </a:txBody>
                  <a:tcPr/>
                </a:tc>
                <a:tc>
                  <a:txBody>
                    <a:bodyPr/>
                    <a:lstStyle/>
                    <a:p>
                      <a:r>
                        <a:rPr lang="en-US" sz="2400" dirty="0" smtClean="0"/>
                        <a:t>59% ± 2.9%</a:t>
                      </a:r>
                      <a:endParaRPr lang="en-US" sz="2400" dirty="0"/>
                    </a:p>
                  </a:txBody>
                  <a:tcPr/>
                </a:tc>
                <a:tc>
                  <a:txBody>
                    <a:bodyPr/>
                    <a:lstStyle/>
                    <a:p>
                      <a:r>
                        <a:rPr lang="en-US" sz="2400" dirty="0" smtClean="0"/>
                        <a:t>64% ± 2.7%</a:t>
                      </a:r>
                      <a:endParaRPr lang="en-US" sz="2400" dirty="0"/>
                    </a:p>
                  </a:txBody>
                  <a:tcPr/>
                </a:tc>
                <a:tc>
                  <a:txBody>
                    <a:bodyPr/>
                    <a:lstStyle/>
                    <a:p>
                      <a:r>
                        <a:rPr lang="en-US" sz="2400" dirty="0" smtClean="0"/>
                        <a:t>67% ± 2%</a:t>
                      </a:r>
                      <a:endParaRPr lang="en-US" sz="2400" dirty="0"/>
                    </a:p>
                  </a:txBody>
                  <a:tcPr/>
                </a:tc>
              </a:tr>
              <a:tr h="763132">
                <a:tc>
                  <a:txBody>
                    <a:bodyPr/>
                    <a:lstStyle/>
                    <a:p>
                      <a:r>
                        <a:rPr lang="en-US" sz="2400" dirty="0" smtClean="0"/>
                        <a:t>C-SVM with MSCE</a:t>
                      </a:r>
                      <a:endParaRPr lang="en-US" sz="2400" dirty="0"/>
                    </a:p>
                  </a:txBody>
                  <a:tcPr/>
                </a:tc>
                <a:tc>
                  <a:txBody>
                    <a:bodyPr/>
                    <a:lstStyle/>
                    <a:p>
                      <a:r>
                        <a:rPr lang="en-US" sz="2400" dirty="0" smtClean="0"/>
                        <a:t>63% ± 2%</a:t>
                      </a:r>
                      <a:endParaRPr lang="en-US" sz="2400" dirty="0"/>
                    </a:p>
                  </a:txBody>
                  <a:tcPr/>
                </a:tc>
                <a:tc>
                  <a:txBody>
                    <a:bodyPr/>
                    <a:lstStyle/>
                    <a:p>
                      <a:r>
                        <a:rPr lang="en-US" sz="2400" dirty="0" smtClean="0"/>
                        <a:t>62% ± 2%</a:t>
                      </a:r>
                      <a:endParaRPr lang="en-US" sz="2400" dirty="0"/>
                    </a:p>
                  </a:txBody>
                  <a:tcPr/>
                </a:tc>
                <a:tc>
                  <a:txBody>
                    <a:bodyPr/>
                    <a:lstStyle/>
                    <a:p>
                      <a:r>
                        <a:rPr lang="en-US" sz="2400" dirty="0" smtClean="0"/>
                        <a:t>65% ± 2.5%</a:t>
                      </a:r>
                      <a:endParaRPr lang="en-US" sz="2400" dirty="0"/>
                    </a:p>
                  </a:txBody>
                  <a:tcPr/>
                </a:tc>
                <a:tc>
                  <a:txBody>
                    <a:bodyPr/>
                    <a:lstStyle/>
                    <a:p>
                      <a:r>
                        <a:rPr lang="en-US" sz="2400" dirty="0" smtClean="0"/>
                        <a:t>67% ± 2.7%</a:t>
                      </a:r>
                      <a:endParaRPr lang="en-US" sz="2400" dirty="0"/>
                    </a:p>
                  </a:txBody>
                  <a:tcPr/>
                </a:tc>
              </a:tr>
              <a:tr h="763132">
                <a:tc>
                  <a:txBody>
                    <a:bodyPr/>
                    <a:lstStyle/>
                    <a:p>
                      <a:r>
                        <a:rPr lang="en-US" sz="2400" dirty="0" smtClean="0"/>
                        <a:t>Error</a:t>
                      </a:r>
                      <a:r>
                        <a:rPr lang="en-US" sz="2400" baseline="0" dirty="0" smtClean="0"/>
                        <a:t> Back propagation</a:t>
                      </a:r>
                      <a:endParaRPr lang="en-US" sz="2400" dirty="0"/>
                    </a:p>
                  </a:txBody>
                  <a:tcPr/>
                </a:tc>
                <a:tc>
                  <a:txBody>
                    <a:bodyPr/>
                    <a:lstStyle/>
                    <a:p>
                      <a:r>
                        <a:rPr lang="en-US" sz="2400" dirty="0" smtClean="0"/>
                        <a:t>56% ± 0.2</a:t>
                      </a:r>
                      <a:endParaRPr lang="en-US" sz="2400" dirty="0"/>
                    </a:p>
                  </a:txBody>
                  <a:tcPr/>
                </a:tc>
                <a:tc>
                  <a:txBody>
                    <a:bodyPr/>
                    <a:lstStyle/>
                    <a:p>
                      <a:r>
                        <a:rPr lang="en-US" sz="2400" dirty="0" smtClean="0"/>
                        <a:t>54.3% ± 7.7%</a:t>
                      </a:r>
                      <a:endParaRPr lang="en-US" sz="2400" dirty="0"/>
                    </a:p>
                  </a:txBody>
                  <a:tcPr/>
                </a:tc>
                <a:tc>
                  <a:txBody>
                    <a:bodyPr/>
                    <a:lstStyle/>
                    <a:p>
                      <a:r>
                        <a:rPr lang="en-US" sz="2400" dirty="0" smtClean="0"/>
                        <a:t>62% ± 0.8%</a:t>
                      </a:r>
                      <a:endParaRPr lang="en-US" sz="2400" dirty="0"/>
                    </a:p>
                  </a:txBody>
                  <a:tcPr/>
                </a:tc>
                <a:tc>
                  <a:txBody>
                    <a:bodyPr/>
                    <a:lstStyle/>
                    <a:p>
                      <a:r>
                        <a:rPr lang="en-US" sz="2400" dirty="0" smtClean="0"/>
                        <a:t>60% ± 4.4%</a:t>
                      </a:r>
                      <a:endParaRPr lang="en-US" sz="2400" dirty="0"/>
                    </a:p>
                  </a:txBody>
                  <a:tcPr/>
                </a:tc>
              </a:tr>
              <a:tr h="1102302">
                <a:tc>
                  <a:txBody>
                    <a:bodyPr/>
                    <a:lstStyle/>
                    <a:p>
                      <a:r>
                        <a:rPr lang="en-US" sz="2400" dirty="0" smtClean="0"/>
                        <a:t>Error Back</a:t>
                      </a:r>
                    </a:p>
                    <a:p>
                      <a:r>
                        <a:rPr lang="en-US" sz="2400" dirty="0" smtClean="0"/>
                        <a:t>Propagation with MSCE</a:t>
                      </a:r>
                      <a:endParaRPr lang="en-US" sz="2400" dirty="0"/>
                    </a:p>
                  </a:txBody>
                  <a:tcPr/>
                </a:tc>
                <a:tc>
                  <a:txBody>
                    <a:bodyPr/>
                    <a:lstStyle/>
                    <a:p>
                      <a:r>
                        <a:rPr lang="en-US" sz="2400" dirty="0" smtClean="0"/>
                        <a:t>57% ± 2.7%</a:t>
                      </a:r>
                      <a:endParaRPr lang="en-US" sz="2400" dirty="0"/>
                    </a:p>
                  </a:txBody>
                  <a:tcPr/>
                </a:tc>
                <a:tc>
                  <a:txBody>
                    <a:bodyPr/>
                    <a:lstStyle/>
                    <a:p>
                      <a:r>
                        <a:rPr lang="en-US" sz="2400" dirty="0" smtClean="0"/>
                        <a:t>58% ± 0.3%</a:t>
                      </a:r>
                      <a:endParaRPr lang="en-US" sz="2400" dirty="0"/>
                    </a:p>
                  </a:txBody>
                  <a:tcPr/>
                </a:tc>
                <a:tc>
                  <a:txBody>
                    <a:bodyPr/>
                    <a:lstStyle/>
                    <a:p>
                      <a:r>
                        <a:rPr lang="en-US" sz="2400" dirty="0" smtClean="0"/>
                        <a:t>62% ± 0.8%</a:t>
                      </a:r>
                      <a:endParaRPr lang="en-US" sz="2400" dirty="0"/>
                    </a:p>
                  </a:txBody>
                  <a:tcPr/>
                </a:tc>
                <a:tc>
                  <a:txBody>
                    <a:bodyPr/>
                    <a:lstStyle/>
                    <a:p>
                      <a:r>
                        <a:rPr lang="en-US" sz="2400" dirty="0" smtClean="0"/>
                        <a:t>60% ± 0.5%</a:t>
                      </a:r>
                      <a:endParaRPr lang="en-US" sz="2400" dirty="0"/>
                    </a:p>
                  </a:txBody>
                  <a:tcPr/>
                </a:tc>
              </a:tr>
              <a:tr h="763132">
                <a:tc>
                  <a:txBody>
                    <a:bodyPr/>
                    <a:lstStyle/>
                    <a:p>
                      <a:r>
                        <a:rPr lang="en-US" sz="2400" dirty="0" smtClean="0"/>
                        <a:t>Logistic regression</a:t>
                      </a:r>
                      <a:endParaRPr lang="en-US" sz="2400" dirty="0"/>
                    </a:p>
                  </a:txBody>
                  <a:tcPr/>
                </a:tc>
                <a:tc>
                  <a:txBody>
                    <a:bodyPr/>
                    <a:lstStyle/>
                    <a:p>
                      <a:r>
                        <a:rPr lang="en-US" sz="2400" dirty="0" smtClean="0"/>
                        <a:t>50% ± 5%</a:t>
                      </a:r>
                      <a:endParaRPr lang="en-US" sz="2400" dirty="0"/>
                    </a:p>
                  </a:txBody>
                  <a:tcPr/>
                </a:tc>
                <a:tc>
                  <a:txBody>
                    <a:bodyPr/>
                    <a:lstStyle/>
                    <a:p>
                      <a:r>
                        <a:rPr lang="en-US" sz="2400" dirty="0" smtClean="0"/>
                        <a:t>48% ± 7%</a:t>
                      </a:r>
                      <a:endParaRPr lang="en-US" sz="2400" dirty="0"/>
                    </a:p>
                  </a:txBody>
                  <a:tcPr/>
                </a:tc>
                <a:tc>
                  <a:txBody>
                    <a:bodyPr/>
                    <a:lstStyle/>
                    <a:p>
                      <a:r>
                        <a:rPr lang="en-US" sz="2400" dirty="0" smtClean="0"/>
                        <a:t>48% ± 7%</a:t>
                      </a:r>
                      <a:endParaRPr lang="en-US" sz="2400" dirty="0"/>
                    </a:p>
                  </a:txBody>
                  <a:tcPr/>
                </a:tc>
                <a:tc>
                  <a:txBody>
                    <a:bodyPr/>
                    <a:lstStyle/>
                    <a:p>
                      <a:r>
                        <a:rPr lang="en-US" sz="2400" dirty="0" smtClean="0"/>
                        <a:t>44% ± 11%</a:t>
                      </a:r>
                      <a:endParaRPr lang="en-US" sz="2400" dirty="0"/>
                    </a:p>
                  </a:txBody>
                  <a:tcPr/>
                </a:tc>
              </a:tr>
              <a:tr h="1102302">
                <a:tc>
                  <a:txBody>
                    <a:bodyPr/>
                    <a:lstStyle/>
                    <a:p>
                      <a:r>
                        <a:rPr lang="en-US" sz="2400" dirty="0" smtClean="0"/>
                        <a:t>Logistic regression with  MSCE</a:t>
                      </a:r>
                      <a:endParaRPr lang="en-US" sz="2400" dirty="0"/>
                    </a:p>
                  </a:txBody>
                  <a:tcPr/>
                </a:tc>
                <a:tc>
                  <a:txBody>
                    <a:bodyPr/>
                    <a:lstStyle/>
                    <a:p>
                      <a:r>
                        <a:rPr lang="en-US" sz="2400" dirty="0" smtClean="0"/>
                        <a:t>58% ± 3.3%</a:t>
                      </a:r>
                      <a:endParaRPr lang="en-US" sz="2400" dirty="0"/>
                    </a:p>
                  </a:txBody>
                  <a:tcPr/>
                </a:tc>
                <a:tc>
                  <a:txBody>
                    <a:bodyPr/>
                    <a:lstStyle/>
                    <a:p>
                      <a:r>
                        <a:rPr lang="en-US" sz="2400" dirty="0" smtClean="0"/>
                        <a:t>59% ± 3.1%</a:t>
                      </a:r>
                      <a:endParaRPr lang="en-US" sz="2400" dirty="0"/>
                    </a:p>
                  </a:txBody>
                  <a:tcPr/>
                </a:tc>
                <a:tc>
                  <a:txBody>
                    <a:bodyPr/>
                    <a:lstStyle/>
                    <a:p>
                      <a:r>
                        <a:rPr lang="en-US" sz="2400" dirty="0" smtClean="0"/>
                        <a:t>63% ± 1.7%</a:t>
                      </a:r>
                      <a:endParaRPr lang="en-US" sz="2400" dirty="0"/>
                    </a:p>
                  </a:txBody>
                  <a:tcPr/>
                </a:tc>
                <a:tc>
                  <a:txBody>
                    <a:bodyPr/>
                    <a:lstStyle/>
                    <a:p>
                      <a:r>
                        <a:rPr lang="en-US" sz="2400" dirty="0" smtClean="0"/>
                        <a:t>68% ± 2.8%</a:t>
                      </a:r>
                      <a:endParaRPr lang="en-US" sz="2400" dirty="0"/>
                    </a:p>
                  </a:txBody>
                  <a:tcPr/>
                </a:tc>
              </a:tr>
            </a:tbl>
          </a:graphicData>
        </a:graphic>
      </p:graphicFrame>
      <p:sp>
        <p:nvSpPr>
          <p:cNvPr id="6" name="TextBox 5"/>
          <p:cNvSpPr txBox="1"/>
          <p:nvPr/>
        </p:nvSpPr>
        <p:spPr>
          <a:xfrm>
            <a:off x="3048000" y="6233160"/>
            <a:ext cx="5212080" cy="584775"/>
          </a:xfrm>
          <a:prstGeom prst="rect">
            <a:avLst/>
          </a:prstGeom>
          <a:noFill/>
        </p:spPr>
        <p:txBody>
          <a:bodyPr wrap="square" rtlCol="0">
            <a:spAutoFit/>
          </a:bodyPr>
          <a:lstStyle/>
          <a:p>
            <a:pPr algn="ctr"/>
            <a:r>
              <a:rPr lang="en-US" sz="3200" b="1" dirty="0" smtClean="0"/>
              <a:t>Final Results</a:t>
            </a:r>
            <a:endParaRPr lang="en-US" sz="3200" b="1"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315724697"/>
      </p:ext>
    </p:extLst>
  </p:cSld>
  <p:clrMapOvr>
    <a:masterClrMapping/>
  </p:clrMapOvr>
  <mc:AlternateContent xmlns:mc="http://schemas.openxmlformats.org/markup-compatibility/2006" xmlns:p14="http://schemas.microsoft.com/office/powerpoint/2010/main">
    <mc:Choice Requires="p14">
      <p:transition spd="slow" p14:dur="2000" advTm="28779"/>
    </mc:Choice>
    <mc:Fallback xmlns="">
      <p:transition spd="slow" advTm="287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813</TotalTime>
  <Words>2031</Words>
  <Application>Microsoft Office PowerPoint</Application>
  <PresentationFormat>Widescreen</PresentationFormat>
  <Paragraphs>193</Paragraphs>
  <Slides>16</Slides>
  <Notes>16</Notes>
  <HiddenSlides>0</HiddenSlides>
  <MMClips>16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Cambria Math</vt:lpstr>
      <vt:lpstr>Office Theme</vt:lpstr>
      <vt:lpstr>Emotion Classification using EEG Signals</vt:lpstr>
      <vt:lpstr>Objective</vt:lpstr>
      <vt:lpstr>Dataset Description</vt:lpstr>
      <vt:lpstr>Feature Extraction</vt:lpstr>
      <vt:lpstr>Feature Extraction and Selection</vt:lpstr>
      <vt:lpstr>Learning – Neural Network</vt:lpstr>
      <vt:lpstr>Learning  c-SVM and Logistic Regression</vt:lpstr>
      <vt:lpstr>Prediction and Verification</vt:lpstr>
      <vt:lpstr>PowerPoint Presentation</vt:lpstr>
      <vt:lpstr>PowerPoint Presentation</vt:lpstr>
      <vt:lpstr>Problems and Analysis</vt:lpstr>
      <vt:lpstr>Training on Per Person Basis</vt:lpstr>
      <vt:lpstr>PowerPoint Presentation</vt:lpstr>
      <vt:lpstr>PowerPoint Presentation</vt:lpstr>
      <vt:lpstr>Conclusions and Future Works</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nitesh bharadwaj</dc:creator>
  <cp:lastModifiedBy>Nipun Shrivastava</cp:lastModifiedBy>
  <cp:revision>49</cp:revision>
  <dcterms:created xsi:type="dcterms:W3CDTF">2014-11-28T17:12:49Z</dcterms:created>
  <dcterms:modified xsi:type="dcterms:W3CDTF">2014-11-30T07:17:16Z</dcterms:modified>
</cp:coreProperties>
</file>

<file path=docProps/thumbnail.jpeg>
</file>